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3_B85D8C52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789" r:id="rId2"/>
  </p:sldMasterIdLst>
  <p:notesMasterIdLst>
    <p:notesMasterId r:id="rId38"/>
  </p:notesMasterIdLst>
  <p:sldIdLst>
    <p:sldId id="256" r:id="rId3"/>
    <p:sldId id="291" r:id="rId4"/>
    <p:sldId id="287" r:id="rId5"/>
    <p:sldId id="257" r:id="rId6"/>
    <p:sldId id="266" r:id="rId7"/>
    <p:sldId id="259" r:id="rId8"/>
    <p:sldId id="270" r:id="rId9"/>
    <p:sldId id="271" r:id="rId10"/>
    <p:sldId id="262" r:id="rId11"/>
    <p:sldId id="288" r:id="rId12"/>
    <p:sldId id="289" r:id="rId13"/>
    <p:sldId id="263" r:id="rId14"/>
    <p:sldId id="299" r:id="rId15"/>
    <p:sldId id="264" r:id="rId16"/>
    <p:sldId id="267" r:id="rId17"/>
    <p:sldId id="268" r:id="rId18"/>
    <p:sldId id="269" r:id="rId19"/>
    <p:sldId id="272" r:id="rId20"/>
    <p:sldId id="295" r:id="rId21"/>
    <p:sldId id="296" r:id="rId22"/>
    <p:sldId id="273" r:id="rId23"/>
    <p:sldId id="297" r:id="rId24"/>
    <p:sldId id="300" r:id="rId25"/>
    <p:sldId id="275" r:id="rId26"/>
    <p:sldId id="274" r:id="rId27"/>
    <p:sldId id="276" r:id="rId28"/>
    <p:sldId id="277" r:id="rId29"/>
    <p:sldId id="278" r:id="rId30"/>
    <p:sldId id="279" r:id="rId31"/>
    <p:sldId id="280" r:id="rId32"/>
    <p:sldId id="282" r:id="rId33"/>
    <p:sldId id="283" r:id="rId34"/>
    <p:sldId id="284" r:id="rId35"/>
    <p:sldId id="290" r:id="rId36"/>
    <p:sldId id="28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C44D77-7208-785F-5E3A-0FC9DE2917D0}" name="Kancelaria" initials="DĆ" userId="Kancelari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94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8/10/relationships/authors" Target="authors.xml"/></Relationships>
</file>

<file path=ppt/comments/modernComment_103_B85D8C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7D58AD-BBF0-4022-B269-923B5ED7A155}" authorId="{38C44D77-7208-785F-5E3A-0FC9DE2917D0}" created="2023-08-25T19:48:11.452">
    <pc:sldMkLst xmlns:pc="http://schemas.microsoft.com/office/powerpoint/2013/main/command">
      <pc:docMk/>
      <pc:sldMk cId="3093138514" sldId="259"/>
    </pc:sldMkLst>
    <p188:txBody>
      <a:bodyPr/>
      <a:lstStyle/>
      <a:p>
        <a:r>
          <a:rPr lang="pl-PL"/>
          <a:t>wysiłkowe nietrzymanie moczu spowodowane osłabieniem mięśni dna
miednicy, które nie zaciskają prawidłowo cewki moczowej. Mocz wycieka bezwiednie z pęcherza,
gdy rośnie w nim ciśnienie, co najczęściej zdarza się podczas wysiłku fizycznego, ale również
w trakcie kaszlu kichania lub śmiechu.</a:t>
        </a:r>
      </a:p>
    </p188:txBody>
  </p188:cm>
</p188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4B93C-D05F-4DF1-A619-C0EFE338CD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CB77FC-7D43-424B-AE46-9BF31F7C54F0}">
      <dgm:prSet/>
      <dgm:spPr/>
      <dgm:t>
        <a:bodyPr/>
        <a:lstStyle/>
        <a:p>
          <a:r>
            <a:rPr lang="pl-PL" baseline="0"/>
            <a:t>I° - gubienie moczu w wywiadzie(brak obiektywnego wycieku),</a:t>
          </a:r>
          <a:endParaRPr lang="en-US"/>
        </a:p>
      </dgm:t>
    </dgm:pt>
    <dgm:pt modelId="{9AB5ADB6-D353-44CE-90B1-3FCC2CD9FDF0}" type="parTrans" cxnId="{3DAE8F25-339F-4512-9E10-B604597B7423}">
      <dgm:prSet/>
      <dgm:spPr/>
      <dgm:t>
        <a:bodyPr/>
        <a:lstStyle/>
        <a:p>
          <a:endParaRPr lang="en-US"/>
        </a:p>
      </dgm:t>
    </dgm:pt>
    <dgm:pt modelId="{89E3424C-3716-435F-82C9-70A1478E34E5}" type="sibTrans" cxnId="{3DAE8F25-339F-4512-9E10-B604597B7423}">
      <dgm:prSet/>
      <dgm:spPr/>
      <dgm:t>
        <a:bodyPr/>
        <a:lstStyle/>
        <a:p>
          <a:endParaRPr lang="en-US"/>
        </a:p>
      </dgm:t>
    </dgm:pt>
    <dgm:pt modelId="{FA8653FB-9F60-489F-B51F-F3F4D4077BAA}">
      <dgm:prSet/>
      <dgm:spPr/>
      <dgm:t>
        <a:bodyPr/>
        <a:lstStyle/>
        <a:p>
          <a:r>
            <a:rPr lang="pl-PL" baseline="0"/>
            <a:t>II° - gubienie moczu przy wysiłku (obiektywnie wykazany wyciek),</a:t>
          </a:r>
          <a:endParaRPr lang="en-US"/>
        </a:p>
      </dgm:t>
    </dgm:pt>
    <dgm:pt modelId="{3221DAD3-17B4-46E2-839A-536F149B2A39}" type="parTrans" cxnId="{536883F3-B237-4508-8219-2E90D82C7D3E}">
      <dgm:prSet/>
      <dgm:spPr/>
      <dgm:t>
        <a:bodyPr/>
        <a:lstStyle/>
        <a:p>
          <a:endParaRPr lang="en-US"/>
        </a:p>
      </dgm:t>
    </dgm:pt>
    <dgm:pt modelId="{2FBF0735-05BE-4C66-B969-E7DD005F00A4}" type="sibTrans" cxnId="{536883F3-B237-4508-8219-2E90D82C7D3E}">
      <dgm:prSet/>
      <dgm:spPr/>
      <dgm:t>
        <a:bodyPr/>
        <a:lstStyle/>
        <a:p>
          <a:endParaRPr lang="en-US"/>
        </a:p>
      </dgm:t>
    </dgm:pt>
    <dgm:pt modelId="{E180FF7F-FBE1-4F87-B827-02DEA8067178}">
      <dgm:prSet/>
      <dgm:spPr/>
      <dgm:t>
        <a:bodyPr/>
        <a:lstStyle/>
        <a:p>
          <a:r>
            <a:rPr lang="pl-PL" baseline="0"/>
            <a:t>III° - gubienie moczu w spoczynku (obiektywnie wykazany wyciek).</a:t>
          </a:r>
          <a:endParaRPr lang="en-US"/>
        </a:p>
      </dgm:t>
    </dgm:pt>
    <dgm:pt modelId="{CBD7DA03-BBB8-467C-AAD7-9FE68BDCD55C}" type="parTrans" cxnId="{84E5E8E6-C201-45DE-ADB0-1B65D0351036}">
      <dgm:prSet/>
      <dgm:spPr/>
      <dgm:t>
        <a:bodyPr/>
        <a:lstStyle/>
        <a:p>
          <a:endParaRPr lang="en-US"/>
        </a:p>
      </dgm:t>
    </dgm:pt>
    <dgm:pt modelId="{93989216-3CEC-4659-B4CB-F78986C9CFCE}" type="sibTrans" cxnId="{84E5E8E6-C201-45DE-ADB0-1B65D0351036}">
      <dgm:prSet/>
      <dgm:spPr/>
      <dgm:t>
        <a:bodyPr/>
        <a:lstStyle/>
        <a:p>
          <a:endParaRPr lang="en-US"/>
        </a:p>
      </dgm:t>
    </dgm:pt>
    <dgm:pt modelId="{6724F373-345C-4DE0-B939-DF8354DDD98A}" type="pres">
      <dgm:prSet presAssocID="{2204B93C-D05F-4DF1-A619-C0EFE338CDE1}" presName="linear" presStyleCnt="0">
        <dgm:presLayoutVars>
          <dgm:animLvl val="lvl"/>
          <dgm:resizeHandles val="exact"/>
        </dgm:presLayoutVars>
      </dgm:prSet>
      <dgm:spPr/>
    </dgm:pt>
    <dgm:pt modelId="{2A3C08C9-7DBD-4F24-ADB8-4287FF7930DD}" type="pres">
      <dgm:prSet presAssocID="{80CB77FC-7D43-424B-AE46-9BF31F7C54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168F7A-7ACC-4FCE-A8B2-73BBAF757DD5}" type="pres">
      <dgm:prSet presAssocID="{89E3424C-3716-435F-82C9-70A1478E34E5}" presName="spacer" presStyleCnt="0"/>
      <dgm:spPr/>
    </dgm:pt>
    <dgm:pt modelId="{EA606EA0-DE2D-4770-8C22-3CB3A7CDCFC0}" type="pres">
      <dgm:prSet presAssocID="{FA8653FB-9F60-489F-B51F-F3F4D4077B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EDF0B0-E08C-4974-BA51-8B383D05618D}" type="pres">
      <dgm:prSet presAssocID="{2FBF0735-05BE-4C66-B969-E7DD005F00A4}" presName="spacer" presStyleCnt="0"/>
      <dgm:spPr/>
    </dgm:pt>
    <dgm:pt modelId="{96DDFFE0-1690-440E-8225-57C83D003A15}" type="pres">
      <dgm:prSet presAssocID="{E180FF7F-FBE1-4F87-B827-02DEA806717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30D681D-3552-4FF1-8139-06F51DD12DED}" type="presOf" srcId="{FA8653FB-9F60-489F-B51F-F3F4D4077BAA}" destId="{EA606EA0-DE2D-4770-8C22-3CB3A7CDCFC0}" srcOrd="0" destOrd="0" presId="urn:microsoft.com/office/officeart/2005/8/layout/vList2"/>
    <dgm:cxn modelId="{3DAE8F25-339F-4512-9E10-B604597B7423}" srcId="{2204B93C-D05F-4DF1-A619-C0EFE338CDE1}" destId="{80CB77FC-7D43-424B-AE46-9BF31F7C54F0}" srcOrd="0" destOrd="0" parTransId="{9AB5ADB6-D353-44CE-90B1-3FCC2CD9FDF0}" sibTransId="{89E3424C-3716-435F-82C9-70A1478E34E5}"/>
    <dgm:cxn modelId="{FE36244F-A3F0-4D43-ACFB-18AB96B45E82}" type="presOf" srcId="{E180FF7F-FBE1-4F87-B827-02DEA8067178}" destId="{96DDFFE0-1690-440E-8225-57C83D003A15}" srcOrd="0" destOrd="0" presId="urn:microsoft.com/office/officeart/2005/8/layout/vList2"/>
    <dgm:cxn modelId="{AA216854-D305-481A-8531-901EAD49CA16}" type="presOf" srcId="{2204B93C-D05F-4DF1-A619-C0EFE338CDE1}" destId="{6724F373-345C-4DE0-B939-DF8354DDD98A}" srcOrd="0" destOrd="0" presId="urn:microsoft.com/office/officeart/2005/8/layout/vList2"/>
    <dgm:cxn modelId="{61C6077D-D165-4D02-9F82-541575C24474}" type="presOf" srcId="{80CB77FC-7D43-424B-AE46-9BF31F7C54F0}" destId="{2A3C08C9-7DBD-4F24-ADB8-4287FF7930DD}" srcOrd="0" destOrd="0" presId="urn:microsoft.com/office/officeart/2005/8/layout/vList2"/>
    <dgm:cxn modelId="{84E5E8E6-C201-45DE-ADB0-1B65D0351036}" srcId="{2204B93C-D05F-4DF1-A619-C0EFE338CDE1}" destId="{E180FF7F-FBE1-4F87-B827-02DEA8067178}" srcOrd="2" destOrd="0" parTransId="{CBD7DA03-BBB8-467C-AAD7-9FE68BDCD55C}" sibTransId="{93989216-3CEC-4659-B4CB-F78986C9CFCE}"/>
    <dgm:cxn modelId="{536883F3-B237-4508-8219-2E90D82C7D3E}" srcId="{2204B93C-D05F-4DF1-A619-C0EFE338CDE1}" destId="{FA8653FB-9F60-489F-B51F-F3F4D4077BAA}" srcOrd="1" destOrd="0" parTransId="{3221DAD3-17B4-46E2-839A-536F149B2A39}" sibTransId="{2FBF0735-05BE-4C66-B969-E7DD005F00A4}"/>
    <dgm:cxn modelId="{1CEEF069-0A02-474F-BA52-70A36437987A}" type="presParOf" srcId="{6724F373-345C-4DE0-B939-DF8354DDD98A}" destId="{2A3C08C9-7DBD-4F24-ADB8-4287FF7930DD}" srcOrd="0" destOrd="0" presId="urn:microsoft.com/office/officeart/2005/8/layout/vList2"/>
    <dgm:cxn modelId="{9F9EE8ED-00DC-424F-8E93-DAE7ADFBACC6}" type="presParOf" srcId="{6724F373-345C-4DE0-B939-DF8354DDD98A}" destId="{DB168F7A-7ACC-4FCE-A8B2-73BBAF757DD5}" srcOrd="1" destOrd="0" presId="urn:microsoft.com/office/officeart/2005/8/layout/vList2"/>
    <dgm:cxn modelId="{4DF60328-C57D-4233-AEB1-1D3CCED997D7}" type="presParOf" srcId="{6724F373-345C-4DE0-B939-DF8354DDD98A}" destId="{EA606EA0-DE2D-4770-8C22-3CB3A7CDCFC0}" srcOrd="2" destOrd="0" presId="urn:microsoft.com/office/officeart/2005/8/layout/vList2"/>
    <dgm:cxn modelId="{288847BD-894F-4D11-8CFC-BC8A003DA40F}" type="presParOf" srcId="{6724F373-345C-4DE0-B939-DF8354DDD98A}" destId="{B6EDF0B0-E08C-4974-BA51-8B383D05618D}" srcOrd="3" destOrd="0" presId="urn:microsoft.com/office/officeart/2005/8/layout/vList2"/>
    <dgm:cxn modelId="{9AA5F17B-393F-4163-B7EB-BF112E7335AD}" type="presParOf" srcId="{6724F373-345C-4DE0-B939-DF8354DDD98A}" destId="{96DDFFE0-1690-440E-8225-57C83D003A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8054B-3827-4B07-B1B6-AC40CDE1BDD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25F41B5-06FF-417F-ABE3-047050FBC851}">
      <dgm:prSet/>
      <dgm:spPr/>
      <dgm:t>
        <a:bodyPr/>
        <a:lstStyle/>
        <a:p>
          <a:r>
            <a:rPr lang="pl-PL" baseline="0"/>
            <a:t>- Ocena ciśnienia zamknięcia cewki Pclos w spoczynku i przy wysiłku</a:t>
          </a:r>
          <a:endParaRPr lang="en-US"/>
        </a:p>
      </dgm:t>
    </dgm:pt>
    <dgm:pt modelId="{4A547ADC-7BDD-4477-AF55-32B3BEE8155C}" type="parTrans" cxnId="{BDF97B61-A644-443A-85C9-0125C0F52575}">
      <dgm:prSet/>
      <dgm:spPr/>
      <dgm:t>
        <a:bodyPr/>
        <a:lstStyle/>
        <a:p>
          <a:endParaRPr lang="en-US"/>
        </a:p>
      </dgm:t>
    </dgm:pt>
    <dgm:pt modelId="{D1322F66-8CCF-4CDA-A7E5-42D2025CD021}" type="sibTrans" cxnId="{BDF97B61-A644-443A-85C9-0125C0F52575}">
      <dgm:prSet/>
      <dgm:spPr/>
      <dgm:t>
        <a:bodyPr/>
        <a:lstStyle/>
        <a:p>
          <a:endParaRPr lang="en-US"/>
        </a:p>
      </dgm:t>
    </dgm:pt>
    <dgm:pt modelId="{42948233-554A-4BF7-A7FE-32162061DF8F}">
      <dgm:prSet/>
      <dgm:spPr/>
      <dgm:t>
        <a:bodyPr/>
        <a:lstStyle/>
        <a:p>
          <a:r>
            <a:rPr lang="pl-PL" baseline="0"/>
            <a:t>- Ocena obecności (+/-) spontanicznych skurczów mięśnia wypieracza( = ­ Pdet o minimum 15 cm H2O )</a:t>
          </a:r>
          <a:endParaRPr lang="en-US"/>
        </a:p>
      </dgm:t>
    </dgm:pt>
    <dgm:pt modelId="{0B5B48CA-942C-4DC0-A23E-71253BA3243B}" type="parTrans" cxnId="{F3EECCBD-2BF9-4B72-A3F9-5D4B648171C8}">
      <dgm:prSet/>
      <dgm:spPr/>
      <dgm:t>
        <a:bodyPr/>
        <a:lstStyle/>
        <a:p>
          <a:endParaRPr lang="en-US"/>
        </a:p>
      </dgm:t>
    </dgm:pt>
    <dgm:pt modelId="{92CA357C-9723-4F96-BF7F-549F0D07E843}" type="sibTrans" cxnId="{F3EECCBD-2BF9-4B72-A3F9-5D4B648171C8}">
      <dgm:prSet/>
      <dgm:spPr/>
      <dgm:t>
        <a:bodyPr/>
        <a:lstStyle/>
        <a:p>
          <a:endParaRPr lang="en-US"/>
        </a:p>
      </dgm:t>
    </dgm:pt>
    <dgm:pt modelId="{54C367E0-E0D8-4FA6-B7CB-D9E2A11262FD}">
      <dgm:prSet/>
      <dgm:spPr/>
      <dgm:t>
        <a:bodyPr/>
        <a:lstStyle/>
        <a:p>
          <a:r>
            <a:rPr lang="pl-PL" baseline="0"/>
            <a:t>- Ocena czynności elektromiograficznejmięśni cewki i dna miednicy</a:t>
          </a:r>
          <a:endParaRPr lang="en-US"/>
        </a:p>
      </dgm:t>
    </dgm:pt>
    <dgm:pt modelId="{FDB6CDDD-8A6E-45E9-9549-F8D527FF43C7}" type="parTrans" cxnId="{EA8CBF74-FE0C-484F-BBD6-29978A8390D8}">
      <dgm:prSet/>
      <dgm:spPr/>
      <dgm:t>
        <a:bodyPr/>
        <a:lstStyle/>
        <a:p>
          <a:endParaRPr lang="en-US"/>
        </a:p>
      </dgm:t>
    </dgm:pt>
    <dgm:pt modelId="{78A755FE-C2C0-4D28-BD5C-71A0CB14A3AE}" type="sibTrans" cxnId="{EA8CBF74-FE0C-484F-BBD6-29978A8390D8}">
      <dgm:prSet/>
      <dgm:spPr/>
      <dgm:t>
        <a:bodyPr/>
        <a:lstStyle/>
        <a:p>
          <a:endParaRPr lang="en-US"/>
        </a:p>
      </dgm:t>
    </dgm:pt>
    <dgm:pt modelId="{C60BF5FC-8D5F-472A-928D-9FA5AF6F692A}">
      <dgm:prSet/>
      <dgm:spPr/>
      <dgm:t>
        <a:bodyPr/>
        <a:lstStyle/>
        <a:p>
          <a:r>
            <a:rPr lang="pl-PL" baseline="0"/>
            <a:t>- Ocena obecności (+/-) dyssynergii pęcherzowo-cewkowej</a:t>
          </a:r>
          <a:endParaRPr lang="en-US"/>
        </a:p>
      </dgm:t>
    </dgm:pt>
    <dgm:pt modelId="{4D856FA3-47A3-4479-8828-51D606A14B71}" type="parTrans" cxnId="{5165B571-8AC6-4850-9A5E-836124F5226A}">
      <dgm:prSet/>
      <dgm:spPr/>
      <dgm:t>
        <a:bodyPr/>
        <a:lstStyle/>
        <a:p>
          <a:endParaRPr lang="en-US"/>
        </a:p>
      </dgm:t>
    </dgm:pt>
    <dgm:pt modelId="{CA9080F1-EFA7-44BD-85B9-CDC32C52AD45}" type="sibTrans" cxnId="{5165B571-8AC6-4850-9A5E-836124F5226A}">
      <dgm:prSet/>
      <dgm:spPr/>
      <dgm:t>
        <a:bodyPr/>
        <a:lstStyle/>
        <a:p>
          <a:endParaRPr lang="en-US"/>
        </a:p>
      </dgm:t>
    </dgm:pt>
    <dgm:pt modelId="{B329ED82-5BFF-4B4F-B552-1D1A74FC2329}">
      <dgm:prSet/>
      <dgm:spPr/>
      <dgm:t>
        <a:bodyPr/>
        <a:lstStyle/>
        <a:p>
          <a:r>
            <a:rPr lang="pl-PL" baseline="0"/>
            <a:t>- Ocena obecności (+/-) przeszkody podpęcherzowej</a:t>
          </a:r>
          <a:endParaRPr lang="en-US"/>
        </a:p>
      </dgm:t>
    </dgm:pt>
    <dgm:pt modelId="{0C1D1535-D780-48AC-B117-8DD160EA93DD}" type="parTrans" cxnId="{AC454147-DC80-44D0-B15A-07AA8E118632}">
      <dgm:prSet/>
      <dgm:spPr/>
      <dgm:t>
        <a:bodyPr/>
        <a:lstStyle/>
        <a:p>
          <a:endParaRPr lang="en-US"/>
        </a:p>
      </dgm:t>
    </dgm:pt>
    <dgm:pt modelId="{6A09DD57-69F6-41AF-A20B-1DE7A83150A8}" type="sibTrans" cxnId="{AC454147-DC80-44D0-B15A-07AA8E118632}">
      <dgm:prSet/>
      <dgm:spPr/>
      <dgm:t>
        <a:bodyPr/>
        <a:lstStyle/>
        <a:p>
          <a:endParaRPr lang="en-US"/>
        </a:p>
      </dgm:t>
    </dgm:pt>
    <dgm:pt modelId="{FA3F6764-EE49-42A5-872E-DBB4DACA9926}" type="pres">
      <dgm:prSet presAssocID="{92A8054B-3827-4B07-B1B6-AC40CDE1BDD7}" presName="outerComposite" presStyleCnt="0">
        <dgm:presLayoutVars>
          <dgm:chMax val="5"/>
          <dgm:dir/>
          <dgm:resizeHandles val="exact"/>
        </dgm:presLayoutVars>
      </dgm:prSet>
      <dgm:spPr/>
    </dgm:pt>
    <dgm:pt modelId="{913FFA04-505D-49E2-B947-AAD900077CA6}" type="pres">
      <dgm:prSet presAssocID="{92A8054B-3827-4B07-B1B6-AC40CDE1BDD7}" presName="dummyMaxCanvas" presStyleCnt="0">
        <dgm:presLayoutVars/>
      </dgm:prSet>
      <dgm:spPr/>
    </dgm:pt>
    <dgm:pt modelId="{AB6260FF-D5BA-4BFA-A638-91923786B4FA}" type="pres">
      <dgm:prSet presAssocID="{92A8054B-3827-4B07-B1B6-AC40CDE1BDD7}" presName="FiveNodes_1" presStyleLbl="node1" presStyleIdx="0" presStyleCnt="5">
        <dgm:presLayoutVars>
          <dgm:bulletEnabled val="1"/>
        </dgm:presLayoutVars>
      </dgm:prSet>
      <dgm:spPr/>
    </dgm:pt>
    <dgm:pt modelId="{02FDF257-5314-42EF-AD0A-41B30A2E0547}" type="pres">
      <dgm:prSet presAssocID="{92A8054B-3827-4B07-B1B6-AC40CDE1BDD7}" presName="FiveNodes_2" presStyleLbl="node1" presStyleIdx="1" presStyleCnt="5">
        <dgm:presLayoutVars>
          <dgm:bulletEnabled val="1"/>
        </dgm:presLayoutVars>
      </dgm:prSet>
      <dgm:spPr/>
    </dgm:pt>
    <dgm:pt modelId="{49C89887-A933-4860-BEC0-C6B579EC4036}" type="pres">
      <dgm:prSet presAssocID="{92A8054B-3827-4B07-B1B6-AC40CDE1BDD7}" presName="FiveNodes_3" presStyleLbl="node1" presStyleIdx="2" presStyleCnt="5">
        <dgm:presLayoutVars>
          <dgm:bulletEnabled val="1"/>
        </dgm:presLayoutVars>
      </dgm:prSet>
      <dgm:spPr/>
    </dgm:pt>
    <dgm:pt modelId="{7DCDCE06-4601-4756-AC01-DE48D5F5F5F4}" type="pres">
      <dgm:prSet presAssocID="{92A8054B-3827-4B07-B1B6-AC40CDE1BDD7}" presName="FiveNodes_4" presStyleLbl="node1" presStyleIdx="3" presStyleCnt="5">
        <dgm:presLayoutVars>
          <dgm:bulletEnabled val="1"/>
        </dgm:presLayoutVars>
      </dgm:prSet>
      <dgm:spPr/>
    </dgm:pt>
    <dgm:pt modelId="{8E2284CB-AC46-4C69-BACB-5BA28EF51C92}" type="pres">
      <dgm:prSet presAssocID="{92A8054B-3827-4B07-B1B6-AC40CDE1BDD7}" presName="FiveNodes_5" presStyleLbl="node1" presStyleIdx="4" presStyleCnt="5">
        <dgm:presLayoutVars>
          <dgm:bulletEnabled val="1"/>
        </dgm:presLayoutVars>
      </dgm:prSet>
      <dgm:spPr/>
    </dgm:pt>
    <dgm:pt modelId="{E3ECB328-6658-46D9-A795-136D561AED23}" type="pres">
      <dgm:prSet presAssocID="{92A8054B-3827-4B07-B1B6-AC40CDE1BDD7}" presName="FiveConn_1-2" presStyleLbl="fgAccFollowNode1" presStyleIdx="0" presStyleCnt="4">
        <dgm:presLayoutVars>
          <dgm:bulletEnabled val="1"/>
        </dgm:presLayoutVars>
      </dgm:prSet>
      <dgm:spPr/>
    </dgm:pt>
    <dgm:pt modelId="{85770A0A-B73A-4969-A04B-7788D7660972}" type="pres">
      <dgm:prSet presAssocID="{92A8054B-3827-4B07-B1B6-AC40CDE1BDD7}" presName="FiveConn_2-3" presStyleLbl="fgAccFollowNode1" presStyleIdx="1" presStyleCnt="4">
        <dgm:presLayoutVars>
          <dgm:bulletEnabled val="1"/>
        </dgm:presLayoutVars>
      </dgm:prSet>
      <dgm:spPr/>
    </dgm:pt>
    <dgm:pt modelId="{12D6A54B-0369-47FF-944F-9B29039D17BC}" type="pres">
      <dgm:prSet presAssocID="{92A8054B-3827-4B07-B1B6-AC40CDE1BDD7}" presName="FiveConn_3-4" presStyleLbl="fgAccFollowNode1" presStyleIdx="2" presStyleCnt="4">
        <dgm:presLayoutVars>
          <dgm:bulletEnabled val="1"/>
        </dgm:presLayoutVars>
      </dgm:prSet>
      <dgm:spPr/>
    </dgm:pt>
    <dgm:pt modelId="{631F4807-E690-4A96-A80A-AF06FDD7D36C}" type="pres">
      <dgm:prSet presAssocID="{92A8054B-3827-4B07-B1B6-AC40CDE1BDD7}" presName="FiveConn_4-5" presStyleLbl="fgAccFollowNode1" presStyleIdx="3" presStyleCnt="4">
        <dgm:presLayoutVars>
          <dgm:bulletEnabled val="1"/>
        </dgm:presLayoutVars>
      </dgm:prSet>
      <dgm:spPr/>
    </dgm:pt>
    <dgm:pt modelId="{FE229591-87B8-4257-B953-53CA720F041B}" type="pres">
      <dgm:prSet presAssocID="{92A8054B-3827-4B07-B1B6-AC40CDE1BDD7}" presName="FiveNodes_1_text" presStyleLbl="node1" presStyleIdx="4" presStyleCnt="5">
        <dgm:presLayoutVars>
          <dgm:bulletEnabled val="1"/>
        </dgm:presLayoutVars>
      </dgm:prSet>
      <dgm:spPr/>
    </dgm:pt>
    <dgm:pt modelId="{B7173361-4075-489F-BE8A-40785144B9B0}" type="pres">
      <dgm:prSet presAssocID="{92A8054B-3827-4B07-B1B6-AC40CDE1BDD7}" presName="FiveNodes_2_text" presStyleLbl="node1" presStyleIdx="4" presStyleCnt="5">
        <dgm:presLayoutVars>
          <dgm:bulletEnabled val="1"/>
        </dgm:presLayoutVars>
      </dgm:prSet>
      <dgm:spPr/>
    </dgm:pt>
    <dgm:pt modelId="{6FB6FB95-2ECD-40D2-A9F9-1F7A5B3BB4E8}" type="pres">
      <dgm:prSet presAssocID="{92A8054B-3827-4B07-B1B6-AC40CDE1BDD7}" presName="FiveNodes_3_text" presStyleLbl="node1" presStyleIdx="4" presStyleCnt="5">
        <dgm:presLayoutVars>
          <dgm:bulletEnabled val="1"/>
        </dgm:presLayoutVars>
      </dgm:prSet>
      <dgm:spPr/>
    </dgm:pt>
    <dgm:pt modelId="{4A0C9C2F-30DD-4C96-BE9A-EA74B516CF4D}" type="pres">
      <dgm:prSet presAssocID="{92A8054B-3827-4B07-B1B6-AC40CDE1BDD7}" presName="FiveNodes_4_text" presStyleLbl="node1" presStyleIdx="4" presStyleCnt="5">
        <dgm:presLayoutVars>
          <dgm:bulletEnabled val="1"/>
        </dgm:presLayoutVars>
      </dgm:prSet>
      <dgm:spPr/>
    </dgm:pt>
    <dgm:pt modelId="{39183C08-43F0-4C6F-8E79-26F99BE970BA}" type="pres">
      <dgm:prSet presAssocID="{92A8054B-3827-4B07-B1B6-AC40CDE1BDD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ECD6814-80D1-4AD2-BE80-D056F2B395A6}" type="presOf" srcId="{92A8054B-3827-4B07-B1B6-AC40CDE1BDD7}" destId="{FA3F6764-EE49-42A5-872E-DBB4DACA9926}" srcOrd="0" destOrd="0" presId="urn:microsoft.com/office/officeart/2005/8/layout/vProcess5"/>
    <dgm:cxn modelId="{CBDCDD2E-5647-4FD1-AF1F-22D823553ACB}" type="presOf" srcId="{92CA357C-9723-4F96-BF7F-549F0D07E843}" destId="{85770A0A-B73A-4969-A04B-7788D7660972}" srcOrd="0" destOrd="0" presId="urn:microsoft.com/office/officeart/2005/8/layout/vProcess5"/>
    <dgm:cxn modelId="{6A3BBF5E-363A-4FFA-910E-AC017BB6B792}" type="presOf" srcId="{F25F41B5-06FF-417F-ABE3-047050FBC851}" destId="{AB6260FF-D5BA-4BFA-A638-91923786B4FA}" srcOrd="0" destOrd="0" presId="urn:microsoft.com/office/officeart/2005/8/layout/vProcess5"/>
    <dgm:cxn modelId="{BDF97B61-A644-443A-85C9-0125C0F52575}" srcId="{92A8054B-3827-4B07-B1B6-AC40CDE1BDD7}" destId="{F25F41B5-06FF-417F-ABE3-047050FBC851}" srcOrd="0" destOrd="0" parTransId="{4A547ADC-7BDD-4477-AF55-32B3BEE8155C}" sibTransId="{D1322F66-8CCF-4CDA-A7E5-42D2025CD021}"/>
    <dgm:cxn modelId="{AC454147-DC80-44D0-B15A-07AA8E118632}" srcId="{92A8054B-3827-4B07-B1B6-AC40CDE1BDD7}" destId="{B329ED82-5BFF-4B4F-B552-1D1A74FC2329}" srcOrd="4" destOrd="0" parTransId="{0C1D1535-D780-48AC-B117-8DD160EA93DD}" sibTransId="{6A09DD57-69F6-41AF-A20B-1DE7A83150A8}"/>
    <dgm:cxn modelId="{BEB13269-4A2E-4CEE-BBB2-49473C9FC54E}" type="presOf" srcId="{B329ED82-5BFF-4B4F-B552-1D1A74FC2329}" destId="{8E2284CB-AC46-4C69-BACB-5BA28EF51C92}" srcOrd="0" destOrd="0" presId="urn:microsoft.com/office/officeart/2005/8/layout/vProcess5"/>
    <dgm:cxn modelId="{B1EF504E-C5F6-4DE5-9256-6669F87C525F}" type="presOf" srcId="{C60BF5FC-8D5F-472A-928D-9FA5AF6F692A}" destId="{4A0C9C2F-30DD-4C96-BE9A-EA74B516CF4D}" srcOrd="1" destOrd="0" presId="urn:microsoft.com/office/officeart/2005/8/layout/vProcess5"/>
    <dgm:cxn modelId="{1B51CA6F-76BB-4D3F-9CB2-653747508246}" type="presOf" srcId="{42948233-554A-4BF7-A7FE-32162061DF8F}" destId="{02FDF257-5314-42EF-AD0A-41B30A2E0547}" srcOrd="0" destOrd="0" presId="urn:microsoft.com/office/officeart/2005/8/layout/vProcess5"/>
    <dgm:cxn modelId="{5165B571-8AC6-4850-9A5E-836124F5226A}" srcId="{92A8054B-3827-4B07-B1B6-AC40CDE1BDD7}" destId="{C60BF5FC-8D5F-472A-928D-9FA5AF6F692A}" srcOrd="3" destOrd="0" parTransId="{4D856FA3-47A3-4479-8828-51D606A14B71}" sibTransId="{CA9080F1-EFA7-44BD-85B9-CDC32C52AD45}"/>
    <dgm:cxn modelId="{EA8CBF74-FE0C-484F-BBD6-29978A8390D8}" srcId="{92A8054B-3827-4B07-B1B6-AC40CDE1BDD7}" destId="{54C367E0-E0D8-4FA6-B7CB-D9E2A11262FD}" srcOrd="2" destOrd="0" parTransId="{FDB6CDDD-8A6E-45E9-9549-F8D527FF43C7}" sibTransId="{78A755FE-C2C0-4D28-BD5C-71A0CB14A3AE}"/>
    <dgm:cxn modelId="{C9F1DB74-4555-4910-AA56-EFC778B3CD77}" type="presOf" srcId="{78A755FE-C2C0-4D28-BD5C-71A0CB14A3AE}" destId="{12D6A54B-0369-47FF-944F-9B29039D17BC}" srcOrd="0" destOrd="0" presId="urn:microsoft.com/office/officeart/2005/8/layout/vProcess5"/>
    <dgm:cxn modelId="{5DCD1C76-A90F-4A7C-9139-BCF28AB70F10}" type="presOf" srcId="{54C367E0-E0D8-4FA6-B7CB-D9E2A11262FD}" destId="{6FB6FB95-2ECD-40D2-A9F9-1F7A5B3BB4E8}" srcOrd="1" destOrd="0" presId="urn:microsoft.com/office/officeart/2005/8/layout/vProcess5"/>
    <dgm:cxn modelId="{6646617C-A132-41D9-BA9B-AC0494475B81}" type="presOf" srcId="{F25F41B5-06FF-417F-ABE3-047050FBC851}" destId="{FE229591-87B8-4257-B953-53CA720F041B}" srcOrd="1" destOrd="0" presId="urn:microsoft.com/office/officeart/2005/8/layout/vProcess5"/>
    <dgm:cxn modelId="{19A45087-97CD-4F9F-9119-504B9E8D41E6}" type="presOf" srcId="{54C367E0-E0D8-4FA6-B7CB-D9E2A11262FD}" destId="{49C89887-A933-4860-BEC0-C6B579EC4036}" srcOrd="0" destOrd="0" presId="urn:microsoft.com/office/officeart/2005/8/layout/vProcess5"/>
    <dgm:cxn modelId="{7544538D-9C6E-4A65-930C-764BD4CD43C3}" type="presOf" srcId="{B329ED82-5BFF-4B4F-B552-1D1A74FC2329}" destId="{39183C08-43F0-4C6F-8E79-26F99BE970BA}" srcOrd="1" destOrd="0" presId="urn:microsoft.com/office/officeart/2005/8/layout/vProcess5"/>
    <dgm:cxn modelId="{FBA7C98D-FD41-4177-B763-82C9525CFFD9}" type="presOf" srcId="{CA9080F1-EFA7-44BD-85B9-CDC32C52AD45}" destId="{631F4807-E690-4A96-A80A-AF06FDD7D36C}" srcOrd="0" destOrd="0" presId="urn:microsoft.com/office/officeart/2005/8/layout/vProcess5"/>
    <dgm:cxn modelId="{5DD7E6AA-785C-4E33-AD02-C8E19DD25578}" type="presOf" srcId="{42948233-554A-4BF7-A7FE-32162061DF8F}" destId="{B7173361-4075-489F-BE8A-40785144B9B0}" srcOrd="1" destOrd="0" presId="urn:microsoft.com/office/officeart/2005/8/layout/vProcess5"/>
    <dgm:cxn modelId="{D4F2D1B4-F8D9-4ED8-8338-FD94FFB67910}" type="presOf" srcId="{D1322F66-8CCF-4CDA-A7E5-42D2025CD021}" destId="{E3ECB328-6658-46D9-A795-136D561AED23}" srcOrd="0" destOrd="0" presId="urn:microsoft.com/office/officeart/2005/8/layout/vProcess5"/>
    <dgm:cxn modelId="{F3EECCBD-2BF9-4B72-A3F9-5D4B648171C8}" srcId="{92A8054B-3827-4B07-B1B6-AC40CDE1BDD7}" destId="{42948233-554A-4BF7-A7FE-32162061DF8F}" srcOrd="1" destOrd="0" parTransId="{0B5B48CA-942C-4DC0-A23E-71253BA3243B}" sibTransId="{92CA357C-9723-4F96-BF7F-549F0D07E843}"/>
    <dgm:cxn modelId="{A5C6DDC2-82E2-4B4A-BDCF-3027E6096351}" type="presOf" srcId="{C60BF5FC-8D5F-472A-928D-9FA5AF6F692A}" destId="{7DCDCE06-4601-4756-AC01-DE48D5F5F5F4}" srcOrd="0" destOrd="0" presId="urn:microsoft.com/office/officeart/2005/8/layout/vProcess5"/>
    <dgm:cxn modelId="{612B966A-13B0-46CA-B1A1-08D16548D4B3}" type="presParOf" srcId="{FA3F6764-EE49-42A5-872E-DBB4DACA9926}" destId="{913FFA04-505D-49E2-B947-AAD900077CA6}" srcOrd="0" destOrd="0" presId="urn:microsoft.com/office/officeart/2005/8/layout/vProcess5"/>
    <dgm:cxn modelId="{3855A66A-654E-4ECF-9FD8-FEB244E12F10}" type="presParOf" srcId="{FA3F6764-EE49-42A5-872E-DBB4DACA9926}" destId="{AB6260FF-D5BA-4BFA-A638-91923786B4FA}" srcOrd="1" destOrd="0" presId="urn:microsoft.com/office/officeart/2005/8/layout/vProcess5"/>
    <dgm:cxn modelId="{D9D29FA3-7681-4FDC-A857-A9186E210D3B}" type="presParOf" srcId="{FA3F6764-EE49-42A5-872E-DBB4DACA9926}" destId="{02FDF257-5314-42EF-AD0A-41B30A2E0547}" srcOrd="2" destOrd="0" presId="urn:microsoft.com/office/officeart/2005/8/layout/vProcess5"/>
    <dgm:cxn modelId="{66932E98-3A44-495B-890F-0391DC3C0FFA}" type="presParOf" srcId="{FA3F6764-EE49-42A5-872E-DBB4DACA9926}" destId="{49C89887-A933-4860-BEC0-C6B579EC4036}" srcOrd="3" destOrd="0" presId="urn:microsoft.com/office/officeart/2005/8/layout/vProcess5"/>
    <dgm:cxn modelId="{C80293B7-8C16-4579-898E-4D7BE091E802}" type="presParOf" srcId="{FA3F6764-EE49-42A5-872E-DBB4DACA9926}" destId="{7DCDCE06-4601-4756-AC01-DE48D5F5F5F4}" srcOrd="4" destOrd="0" presId="urn:microsoft.com/office/officeart/2005/8/layout/vProcess5"/>
    <dgm:cxn modelId="{2921DA74-9609-4598-82F6-F3E2C65F6313}" type="presParOf" srcId="{FA3F6764-EE49-42A5-872E-DBB4DACA9926}" destId="{8E2284CB-AC46-4C69-BACB-5BA28EF51C92}" srcOrd="5" destOrd="0" presId="urn:microsoft.com/office/officeart/2005/8/layout/vProcess5"/>
    <dgm:cxn modelId="{4C93CF5A-48AD-43CC-A300-1BD7C8D3458C}" type="presParOf" srcId="{FA3F6764-EE49-42A5-872E-DBB4DACA9926}" destId="{E3ECB328-6658-46D9-A795-136D561AED23}" srcOrd="6" destOrd="0" presId="urn:microsoft.com/office/officeart/2005/8/layout/vProcess5"/>
    <dgm:cxn modelId="{EE81DE83-7F77-4716-98EB-F0D3E0D6AED1}" type="presParOf" srcId="{FA3F6764-EE49-42A5-872E-DBB4DACA9926}" destId="{85770A0A-B73A-4969-A04B-7788D7660972}" srcOrd="7" destOrd="0" presId="urn:microsoft.com/office/officeart/2005/8/layout/vProcess5"/>
    <dgm:cxn modelId="{7CE6B215-9591-4CB3-B887-F3EBF545CAD0}" type="presParOf" srcId="{FA3F6764-EE49-42A5-872E-DBB4DACA9926}" destId="{12D6A54B-0369-47FF-944F-9B29039D17BC}" srcOrd="8" destOrd="0" presId="urn:microsoft.com/office/officeart/2005/8/layout/vProcess5"/>
    <dgm:cxn modelId="{16259911-28DF-4357-ABC4-2AE8B34D170F}" type="presParOf" srcId="{FA3F6764-EE49-42A5-872E-DBB4DACA9926}" destId="{631F4807-E690-4A96-A80A-AF06FDD7D36C}" srcOrd="9" destOrd="0" presId="urn:microsoft.com/office/officeart/2005/8/layout/vProcess5"/>
    <dgm:cxn modelId="{98EBCDD0-AE51-4119-84A8-70F2971595AC}" type="presParOf" srcId="{FA3F6764-EE49-42A5-872E-DBB4DACA9926}" destId="{FE229591-87B8-4257-B953-53CA720F041B}" srcOrd="10" destOrd="0" presId="urn:microsoft.com/office/officeart/2005/8/layout/vProcess5"/>
    <dgm:cxn modelId="{BD1C9287-8CE2-48DD-98A3-B3BB678CF808}" type="presParOf" srcId="{FA3F6764-EE49-42A5-872E-DBB4DACA9926}" destId="{B7173361-4075-489F-BE8A-40785144B9B0}" srcOrd="11" destOrd="0" presId="urn:microsoft.com/office/officeart/2005/8/layout/vProcess5"/>
    <dgm:cxn modelId="{85D9D0A4-02A9-4076-9FBE-047C93757761}" type="presParOf" srcId="{FA3F6764-EE49-42A5-872E-DBB4DACA9926}" destId="{6FB6FB95-2ECD-40D2-A9F9-1F7A5B3BB4E8}" srcOrd="12" destOrd="0" presId="urn:microsoft.com/office/officeart/2005/8/layout/vProcess5"/>
    <dgm:cxn modelId="{15349728-948A-4E71-8991-762D907F87A2}" type="presParOf" srcId="{FA3F6764-EE49-42A5-872E-DBB4DACA9926}" destId="{4A0C9C2F-30DD-4C96-BE9A-EA74B516CF4D}" srcOrd="13" destOrd="0" presId="urn:microsoft.com/office/officeart/2005/8/layout/vProcess5"/>
    <dgm:cxn modelId="{8FEE37CA-BB7D-4D4F-889A-522DCFBB67B2}" type="presParOf" srcId="{FA3F6764-EE49-42A5-872E-DBB4DACA9926}" destId="{39183C08-43F0-4C6F-8E79-26F99BE970B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D826A-0CC8-4782-B30C-F689B14F0F9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7C1BB6-380D-4FE4-8CEF-737A2CC9E556}">
      <dgm:prSet/>
      <dgm:spPr/>
      <dgm:t>
        <a:bodyPr/>
        <a:lstStyle/>
        <a:p>
          <a:r>
            <a:rPr lang="pl-PL" baseline="0"/>
            <a:t>1. Wykazanie stopnia obniżenia ciśnienia zamknięcia cewki = ¯ Pclos</a:t>
          </a:r>
          <a:endParaRPr lang="en-US"/>
        </a:p>
      </dgm:t>
    </dgm:pt>
    <dgm:pt modelId="{B70AD2B6-04BD-4FA4-BCD9-BB9EB3A04CAC}" type="parTrans" cxnId="{C9DA0E9C-8DCA-4700-9E12-09B1D609F89A}">
      <dgm:prSet/>
      <dgm:spPr/>
      <dgm:t>
        <a:bodyPr/>
        <a:lstStyle/>
        <a:p>
          <a:endParaRPr lang="en-US"/>
        </a:p>
      </dgm:t>
    </dgm:pt>
    <dgm:pt modelId="{D0336A7B-F681-4E27-A2BC-4666891966F2}" type="sibTrans" cxnId="{C9DA0E9C-8DCA-4700-9E12-09B1D609F89A}">
      <dgm:prSet/>
      <dgm:spPr/>
      <dgm:t>
        <a:bodyPr/>
        <a:lstStyle/>
        <a:p>
          <a:endParaRPr lang="en-US"/>
        </a:p>
      </dgm:t>
    </dgm:pt>
    <dgm:pt modelId="{B142DD34-B202-4EE3-B993-0C0C8F337ECB}">
      <dgm:prSet/>
      <dgm:spPr/>
      <dgm:t>
        <a:bodyPr/>
        <a:lstStyle/>
        <a:p>
          <a:r>
            <a:rPr lang="pl-PL" baseline="0" dirty="0"/>
            <a:t>2. Wykazanie </a:t>
          </a:r>
          <a:r>
            <a:rPr lang="pl-PL" baseline="0" dirty="0" err="1"/>
            <a:t>cystometrycznej</a:t>
          </a:r>
          <a:r>
            <a:rPr lang="pl-PL" baseline="0" dirty="0"/>
            <a:t> niestabilności = ­ </a:t>
          </a:r>
          <a:r>
            <a:rPr lang="pl-PL" baseline="0" dirty="0" err="1"/>
            <a:t>Pves</a:t>
          </a:r>
          <a:r>
            <a:rPr lang="pl-PL" baseline="0" dirty="0"/>
            <a:t> ³ 15 cm H2O</a:t>
          </a:r>
          <a:endParaRPr lang="en-US" dirty="0"/>
        </a:p>
      </dgm:t>
    </dgm:pt>
    <dgm:pt modelId="{FAE333BE-7092-4B35-BD34-E2BC8E9ACAED}" type="parTrans" cxnId="{95FC0A64-5F4A-4880-9659-673E6B25C407}">
      <dgm:prSet/>
      <dgm:spPr/>
      <dgm:t>
        <a:bodyPr/>
        <a:lstStyle/>
        <a:p>
          <a:endParaRPr lang="en-US"/>
        </a:p>
      </dgm:t>
    </dgm:pt>
    <dgm:pt modelId="{BAE10DED-3A60-45B4-98AB-6C5C48631901}" type="sibTrans" cxnId="{95FC0A64-5F4A-4880-9659-673E6B25C407}">
      <dgm:prSet/>
      <dgm:spPr/>
      <dgm:t>
        <a:bodyPr/>
        <a:lstStyle/>
        <a:p>
          <a:endParaRPr lang="en-US"/>
        </a:p>
      </dgm:t>
    </dgm:pt>
    <dgm:pt modelId="{82F5B31B-0EC6-4DE6-8D43-86C037557A27}" type="pres">
      <dgm:prSet presAssocID="{36BD826A-0CC8-4782-B30C-F689B14F0F9C}" presName="linear" presStyleCnt="0">
        <dgm:presLayoutVars>
          <dgm:animLvl val="lvl"/>
          <dgm:resizeHandles val="exact"/>
        </dgm:presLayoutVars>
      </dgm:prSet>
      <dgm:spPr/>
    </dgm:pt>
    <dgm:pt modelId="{D014BBB2-2908-4B3B-B211-1FAB73680B22}" type="pres">
      <dgm:prSet presAssocID="{8E7C1BB6-380D-4FE4-8CEF-737A2CC9E55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B8EEED-9221-4825-BD21-3D24EC63317E}" type="pres">
      <dgm:prSet presAssocID="{D0336A7B-F681-4E27-A2BC-4666891966F2}" presName="spacer" presStyleCnt="0"/>
      <dgm:spPr/>
    </dgm:pt>
    <dgm:pt modelId="{88EF4598-A068-4B68-AEC4-7A772F15AAB2}" type="pres">
      <dgm:prSet presAssocID="{B142DD34-B202-4EE3-B993-0C0C8F337EC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2623D24-E879-4895-A8E3-0882A2BC8013}" type="presOf" srcId="{8E7C1BB6-380D-4FE4-8CEF-737A2CC9E556}" destId="{D014BBB2-2908-4B3B-B211-1FAB73680B22}" srcOrd="0" destOrd="0" presId="urn:microsoft.com/office/officeart/2005/8/layout/vList2"/>
    <dgm:cxn modelId="{95FC0A64-5F4A-4880-9659-673E6B25C407}" srcId="{36BD826A-0CC8-4782-B30C-F689B14F0F9C}" destId="{B142DD34-B202-4EE3-B993-0C0C8F337ECB}" srcOrd="1" destOrd="0" parTransId="{FAE333BE-7092-4B35-BD34-E2BC8E9ACAED}" sibTransId="{BAE10DED-3A60-45B4-98AB-6C5C48631901}"/>
    <dgm:cxn modelId="{C9DA0E9C-8DCA-4700-9E12-09B1D609F89A}" srcId="{36BD826A-0CC8-4782-B30C-F689B14F0F9C}" destId="{8E7C1BB6-380D-4FE4-8CEF-737A2CC9E556}" srcOrd="0" destOrd="0" parTransId="{B70AD2B6-04BD-4FA4-BCD9-BB9EB3A04CAC}" sibTransId="{D0336A7B-F681-4E27-A2BC-4666891966F2}"/>
    <dgm:cxn modelId="{86D7139D-DB3C-4A70-BCA4-C989940B8E94}" type="presOf" srcId="{36BD826A-0CC8-4782-B30C-F689B14F0F9C}" destId="{82F5B31B-0EC6-4DE6-8D43-86C037557A27}" srcOrd="0" destOrd="0" presId="urn:microsoft.com/office/officeart/2005/8/layout/vList2"/>
    <dgm:cxn modelId="{4CB243B8-8668-4B63-AD1F-5E2D62228422}" type="presOf" srcId="{B142DD34-B202-4EE3-B993-0C0C8F337ECB}" destId="{88EF4598-A068-4B68-AEC4-7A772F15AAB2}" srcOrd="0" destOrd="0" presId="urn:microsoft.com/office/officeart/2005/8/layout/vList2"/>
    <dgm:cxn modelId="{0E1C10DC-96E5-43FE-8DDB-7047130D3D72}" type="presParOf" srcId="{82F5B31B-0EC6-4DE6-8D43-86C037557A27}" destId="{D014BBB2-2908-4B3B-B211-1FAB73680B22}" srcOrd="0" destOrd="0" presId="urn:microsoft.com/office/officeart/2005/8/layout/vList2"/>
    <dgm:cxn modelId="{6DDC9171-947C-47CE-BFD0-76F19AB491E9}" type="presParOf" srcId="{82F5B31B-0EC6-4DE6-8D43-86C037557A27}" destId="{84B8EEED-9221-4825-BD21-3D24EC63317E}" srcOrd="1" destOrd="0" presId="urn:microsoft.com/office/officeart/2005/8/layout/vList2"/>
    <dgm:cxn modelId="{525210F3-E384-41B0-889E-755CF23662A7}" type="presParOf" srcId="{82F5B31B-0EC6-4DE6-8D43-86C037557A27}" destId="{88EF4598-A068-4B68-AEC4-7A772F15AAB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7645D8-B73F-4473-AC7B-40EA79B7633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50FEA2-173E-46DB-8DCE-15832DF20432}">
      <dgm:prSet/>
      <dgm:spPr/>
      <dgm:t>
        <a:bodyPr/>
        <a:lstStyle/>
        <a:p>
          <a:r>
            <a:rPr lang="pl-PL" baseline="0"/>
            <a:t>I° - leczenie zachowawcze,</a:t>
          </a:r>
          <a:endParaRPr lang="en-US"/>
        </a:p>
      </dgm:t>
    </dgm:pt>
    <dgm:pt modelId="{F5F7A741-A54C-4A0E-9F7E-407B9DD239E9}" type="parTrans" cxnId="{AAE00E7C-A80D-49A7-A056-2AA00AEBD7B4}">
      <dgm:prSet/>
      <dgm:spPr/>
      <dgm:t>
        <a:bodyPr/>
        <a:lstStyle/>
        <a:p>
          <a:endParaRPr lang="en-US"/>
        </a:p>
      </dgm:t>
    </dgm:pt>
    <dgm:pt modelId="{D779DDFC-D9B4-4BC1-8315-B8BAB1482221}" type="sibTrans" cxnId="{AAE00E7C-A80D-49A7-A056-2AA00AEBD7B4}">
      <dgm:prSet/>
      <dgm:spPr/>
      <dgm:t>
        <a:bodyPr/>
        <a:lstStyle/>
        <a:p>
          <a:endParaRPr lang="en-US"/>
        </a:p>
      </dgm:t>
    </dgm:pt>
    <dgm:pt modelId="{BFB07531-80DA-4879-9724-D4A4768C2EDC}">
      <dgm:prSet/>
      <dgm:spPr/>
      <dgm:t>
        <a:bodyPr/>
        <a:lstStyle/>
        <a:p>
          <a:r>
            <a:rPr lang="pl-PL" baseline="0" dirty="0"/>
            <a:t>II° - leczenie zachowawcze oraz operacyjne,</a:t>
          </a:r>
          <a:endParaRPr lang="en-US" dirty="0"/>
        </a:p>
      </dgm:t>
    </dgm:pt>
    <dgm:pt modelId="{EE2952D2-EB8E-42DD-B69B-D15517F44D15}" type="parTrans" cxnId="{21DFE76C-103E-4EB6-AAD2-C50A8C29258C}">
      <dgm:prSet/>
      <dgm:spPr/>
      <dgm:t>
        <a:bodyPr/>
        <a:lstStyle/>
        <a:p>
          <a:endParaRPr lang="en-US"/>
        </a:p>
      </dgm:t>
    </dgm:pt>
    <dgm:pt modelId="{D399198C-94BC-4A84-9DD7-2A4A2C7A9BB7}" type="sibTrans" cxnId="{21DFE76C-103E-4EB6-AAD2-C50A8C29258C}">
      <dgm:prSet/>
      <dgm:spPr/>
      <dgm:t>
        <a:bodyPr/>
        <a:lstStyle/>
        <a:p>
          <a:endParaRPr lang="en-US"/>
        </a:p>
      </dgm:t>
    </dgm:pt>
    <dgm:pt modelId="{64DD40D7-47F3-4134-97A1-DE945A67AA7B}">
      <dgm:prSet/>
      <dgm:spPr/>
      <dgm:t>
        <a:bodyPr/>
        <a:lstStyle/>
        <a:p>
          <a:r>
            <a:rPr lang="pl-PL" baseline="0" dirty="0"/>
            <a:t>III° - leczenie operacyjne </a:t>
          </a:r>
          <a:endParaRPr lang="en-US" dirty="0"/>
        </a:p>
      </dgm:t>
    </dgm:pt>
    <dgm:pt modelId="{46715801-14F9-40A4-98D3-78AD8BE777C0}" type="parTrans" cxnId="{CE11BD25-41FB-4C6F-925D-17D603420AB8}">
      <dgm:prSet/>
      <dgm:spPr/>
      <dgm:t>
        <a:bodyPr/>
        <a:lstStyle/>
        <a:p>
          <a:endParaRPr lang="en-US"/>
        </a:p>
      </dgm:t>
    </dgm:pt>
    <dgm:pt modelId="{CBD3AB34-5EAE-4070-B54D-694C2D1D7847}" type="sibTrans" cxnId="{CE11BD25-41FB-4C6F-925D-17D603420AB8}">
      <dgm:prSet/>
      <dgm:spPr/>
      <dgm:t>
        <a:bodyPr/>
        <a:lstStyle/>
        <a:p>
          <a:endParaRPr lang="en-US"/>
        </a:p>
      </dgm:t>
    </dgm:pt>
    <dgm:pt modelId="{851ACBD9-23F9-4333-B39D-4EA2DFF9DF4E}" type="pres">
      <dgm:prSet presAssocID="{DC7645D8-B73F-4473-AC7B-40EA79B76338}" presName="linear" presStyleCnt="0">
        <dgm:presLayoutVars>
          <dgm:animLvl val="lvl"/>
          <dgm:resizeHandles val="exact"/>
        </dgm:presLayoutVars>
      </dgm:prSet>
      <dgm:spPr/>
    </dgm:pt>
    <dgm:pt modelId="{C0E0ACD7-7B5F-46B3-A4BA-E5358C43A5C5}" type="pres">
      <dgm:prSet presAssocID="{FF50FEA2-173E-46DB-8DCE-15832DF204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1EDEBB-5E14-4691-9230-1F3C427B1A36}" type="pres">
      <dgm:prSet presAssocID="{D779DDFC-D9B4-4BC1-8315-B8BAB1482221}" presName="spacer" presStyleCnt="0"/>
      <dgm:spPr/>
    </dgm:pt>
    <dgm:pt modelId="{796EEF25-C6A8-46E6-824B-8BD23C0164CE}" type="pres">
      <dgm:prSet presAssocID="{BFB07531-80DA-4879-9724-D4A4768C2E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2D0978-334A-4AED-B3FD-0931537C3EDD}" type="pres">
      <dgm:prSet presAssocID="{D399198C-94BC-4A84-9DD7-2A4A2C7A9BB7}" presName="spacer" presStyleCnt="0"/>
      <dgm:spPr/>
    </dgm:pt>
    <dgm:pt modelId="{8BCDA930-C2EC-43E8-8276-F2CF4442A592}" type="pres">
      <dgm:prSet presAssocID="{64DD40D7-47F3-4134-97A1-DE945A67AA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FBA724-8098-47FC-A732-AE8BE28C7770}" type="presOf" srcId="{BFB07531-80DA-4879-9724-D4A4768C2EDC}" destId="{796EEF25-C6A8-46E6-824B-8BD23C0164CE}" srcOrd="0" destOrd="0" presId="urn:microsoft.com/office/officeart/2005/8/layout/vList2"/>
    <dgm:cxn modelId="{CE11BD25-41FB-4C6F-925D-17D603420AB8}" srcId="{DC7645D8-B73F-4473-AC7B-40EA79B76338}" destId="{64DD40D7-47F3-4134-97A1-DE945A67AA7B}" srcOrd="2" destOrd="0" parTransId="{46715801-14F9-40A4-98D3-78AD8BE777C0}" sibTransId="{CBD3AB34-5EAE-4070-B54D-694C2D1D7847}"/>
    <dgm:cxn modelId="{1C4F0543-5586-4CE0-B432-2341B7F1F13B}" type="presOf" srcId="{64DD40D7-47F3-4134-97A1-DE945A67AA7B}" destId="{8BCDA930-C2EC-43E8-8276-F2CF4442A592}" srcOrd="0" destOrd="0" presId="urn:microsoft.com/office/officeart/2005/8/layout/vList2"/>
    <dgm:cxn modelId="{21DFE76C-103E-4EB6-AAD2-C50A8C29258C}" srcId="{DC7645D8-B73F-4473-AC7B-40EA79B76338}" destId="{BFB07531-80DA-4879-9724-D4A4768C2EDC}" srcOrd="1" destOrd="0" parTransId="{EE2952D2-EB8E-42DD-B69B-D15517F44D15}" sibTransId="{D399198C-94BC-4A84-9DD7-2A4A2C7A9BB7}"/>
    <dgm:cxn modelId="{AAE00E7C-A80D-49A7-A056-2AA00AEBD7B4}" srcId="{DC7645D8-B73F-4473-AC7B-40EA79B76338}" destId="{FF50FEA2-173E-46DB-8DCE-15832DF20432}" srcOrd="0" destOrd="0" parTransId="{F5F7A741-A54C-4A0E-9F7E-407B9DD239E9}" sibTransId="{D779DDFC-D9B4-4BC1-8315-B8BAB1482221}"/>
    <dgm:cxn modelId="{BF8DFCBC-29AA-46DF-BAF9-555B3DD8203D}" type="presOf" srcId="{FF50FEA2-173E-46DB-8DCE-15832DF20432}" destId="{C0E0ACD7-7B5F-46B3-A4BA-E5358C43A5C5}" srcOrd="0" destOrd="0" presId="urn:microsoft.com/office/officeart/2005/8/layout/vList2"/>
    <dgm:cxn modelId="{0FF2A7FC-8FC8-4C65-8F95-6F1A8FA33829}" type="presOf" srcId="{DC7645D8-B73F-4473-AC7B-40EA79B76338}" destId="{851ACBD9-23F9-4333-B39D-4EA2DFF9DF4E}" srcOrd="0" destOrd="0" presId="urn:microsoft.com/office/officeart/2005/8/layout/vList2"/>
    <dgm:cxn modelId="{79C39355-D8CE-4224-A612-C70A3F7165B1}" type="presParOf" srcId="{851ACBD9-23F9-4333-B39D-4EA2DFF9DF4E}" destId="{C0E0ACD7-7B5F-46B3-A4BA-E5358C43A5C5}" srcOrd="0" destOrd="0" presId="urn:microsoft.com/office/officeart/2005/8/layout/vList2"/>
    <dgm:cxn modelId="{8135FE2A-E3C9-4A83-8C85-C6C5F97CAEA0}" type="presParOf" srcId="{851ACBD9-23F9-4333-B39D-4EA2DFF9DF4E}" destId="{001EDEBB-5E14-4691-9230-1F3C427B1A36}" srcOrd="1" destOrd="0" presId="urn:microsoft.com/office/officeart/2005/8/layout/vList2"/>
    <dgm:cxn modelId="{D946E95E-038A-4517-8549-4332C13A61E4}" type="presParOf" srcId="{851ACBD9-23F9-4333-B39D-4EA2DFF9DF4E}" destId="{796EEF25-C6A8-46E6-824B-8BD23C0164CE}" srcOrd="2" destOrd="0" presId="urn:microsoft.com/office/officeart/2005/8/layout/vList2"/>
    <dgm:cxn modelId="{90641518-B650-4C20-8A18-4759976895AB}" type="presParOf" srcId="{851ACBD9-23F9-4333-B39D-4EA2DFF9DF4E}" destId="{732D0978-334A-4AED-B3FD-0931537C3EDD}" srcOrd="3" destOrd="0" presId="urn:microsoft.com/office/officeart/2005/8/layout/vList2"/>
    <dgm:cxn modelId="{DC0DE38B-1BDA-4362-8FED-58C6C14FFE9B}" type="presParOf" srcId="{851ACBD9-23F9-4333-B39D-4EA2DFF9DF4E}" destId="{8BCDA930-C2EC-43E8-8276-F2CF4442A5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D9D1B-3250-492E-9429-2A65909072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122BD64-72F7-4E2F-8422-95CAACDD32C3}">
      <dgm:prSet/>
      <dgm:spPr/>
      <dgm:t>
        <a:bodyPr/>
        <a:lstStyle/>
        <a:p>
          <a:r>
            <a:rPr lang="pl-PL" dirty="0"/>
            <a:t>SOLIFENACYNA  w dawce 5 - 10 mg </a:t>
          </a:r>
          <a:endParaRPr lang="en-US" dirty="0"/>
        </a:p>
      </dgm:t>
    </dgm:pt>
    <dgm:pt modelId="{AD361A24-ADE0-473B-B170-033392F0B24D}" type="parTrans" cxnId="{5436C57F-767C-467E-A067-8FA47BD63C01}">
      <dgm:prSet/>
      <dgm:spPr/>
      <dgm:t>
        <a:bodyPr/>
        <a:lstStyle/>
        <a:p>
          <a:endParaRPr lang="en-US"/>
        </a:p>
      </dgm:t>
    </dgm:pt>
    <dgm:pt modelId="{36A0E391-F9D4-47C7-8162-FC513A70973F}" type="sibTrans" cxnId="{5436C57F-767C-467E-A067-8FA47BD63C01}">
      <dgm:prSet/>
      <dgm:spPr/>
      <dgm:t>
        <a:bodyPr/>
        <a:lstStyle/>
        <a:p>
          <a:endParaRPr lang="en-US"/>
        </a:p>
      </dgm:t>
    </dgm:pt>
    <dgm:pt modelId="{5A488E6D-F07E-4774-8F13-82A13F1C2915}">
      <dgm:prSet/>
      <dgm:spPr/>
      <dgm:t>
        <a:bodyPr/>
        <a:lstStyle/>
        <a:p>
          <a:r>
            <a:rPr lang="pl-PL" dirty="0"/>
            <a:t>Preparat: </a:t>
          </a:r>
          <a:r>
            <a:rPr lang="pl-PL" dirty="0" err="1"/>
            <a:t>Vesicare</a:t>
          </a:r>
          <a:r>
            <a:rPr lang="pl-PL" dirty="0"/>
            <a:t> (</a:t>
          </a:r>
          <a:r>
            <a:rPr lang="pl-PL" dirty="0" err="1"/>
            <a:t>Afenix</a:t>
          </a:r>
          <a:r>
            <a:rPr lang="pl-PL" dirty="0"/>
            <a:t>, </a:t>
          </a:r>
          <a:r>
            <a:rPr lang="pl-PL" dirty="0" err="1"/>
            <a:t>Adablok,Beloflow</a:t>
          </a:r>
          <a:r>
            <a:rPr lang="pl-PL" dirty="0"/>
            <a:t>)</a:t>
          </a:r>
          <a:endParaRPr lang="en-US" dirty="0"/>
        </a:p>
      </dgm:t>
    </dgm:pt>
    <dgm:pt modelId="{2AB09DDF-DCC1-488A-A3C0-ABF384443E38}" type="parTrans" cxnId="{5F2C2F8F-2970-4C31-BD23-17D26869AC2A}">
      <dgm:prSet/>
      <dgm:spPr/>
      <dgm:t>
        <a:bodyPr/>
        <a:lstStyle/>
        <a:p>
          <a:endParaRPr lang="en-US"/>
        </a:p>
      </dgm:t>
    </dgm:pt>
    <dgm:pt modelId="{E780C5C6-9234-407D-B65C-E68425FA545C}" type="sibTrans" cxnId="{5F2C2F8F-2970-4C31-BD23-17D26869AC2A}">
      <dgm:prSet/>
      <dgm:spPr/>
      <dgm:t>
        <a:bodyPr/>
        <a:lstStyle/>
        <a:p>
          <a:endParaRPr lang="en-US"/>
        </a:p>
      </dgm:t>
    </dgm:pt>
    <dgm:pt modelId="{81B62B6D-0AED-40FB-97FE-412F5F09BA34}">
      <dgm:prSet/>
      <dgm:spPr/>
      <dgm:t>
        <a:bodyPr/>
        <a:lstStyle/>
        <a:p>
          <a:r>
            <a:rPr lang="pl-PL"/>
            <a:t>(tabl. 5 mg i 10 mg – 1 x dz. p.o.)</a:t>
          </a:r>
          <a:endParaRPr lang="en-US"/>
        </a:p>
      </dgm:t>
    </dgm:pt>
    <dgm:pt modelId="{72FF14FC-0D63-4B33-B357-AB01ABE78064}" type="parTrans" cxnId="{D9E057F5-9354-4CB4-8E48-B3F057D73125}">
      <dgm:prSet/>
      <dgm:spPr/>
      <dgm:t>
        <a:bodyPr/>
        <a:lstStyle/>
        <a:p>
          <a:endParaRPr lang="en-US"/>
        </a:p>
      </dgm:t>
    </dgm:pt>
    <dgm:pt modelId="{DE93A656-1A3B-4296-8A10-802FF96EA5AD}" type="sibTrans" cxnId="{D9E057F5-9354-4CB4-8E48-B3F057D73125}">
      <dgm:prSet/>
      <dgm:spPr/>
      <dgm:t>
        <a:bodyPr/>
        <a:lstStyle/>
        <a:p>
          <a:endParaRPr lang="en-US"/>
        </a:p>
      </dgm:t>
    </dgm:pt>
    <dgm:pt modelId="{02F35245-D084-496C-8DC1-14D8037F0939}" type="pres">
      <dgm:prSet presAssocID="{2A5D9D1B-3250-492E-9429-2A65909072B2}" presName="root" presStyleCnt="0">
        <dgm:presLayoutVars>
          <dgm:dir/>
          <dgm:resizeHandles val="exact"/>
        </dgm:presLayoutVars>
      </dgm:prSet>
      <dgm:spPr/>
    </dgm:pt>
    <dgm:pt modelId="{01ECC8A8-DB1B-4D89-ABAE-57BD56A4767D}" type="pres">
      <dgm:prSet presAssocID="{3122BD64-72F7-4E2F-8422-95CAACDD32C3}" presName="compNode" presStyleCnt="0"/>
      <dgm:spPr/>
    </dgm:pt>
    <dgm:pt modelId="{E56452ED-1619-42A3-A912-FED168EDEAC2}" type="pres">
      <dgm:prSet presAssocID="{3122BD64-72F7-4E2F-8422-95CAACDD32C3}" presName="bgRect" presStyleLbl="bgShp" presStyleIdx="0" presStyleCnt="3"/>
      <dgm:spPr/>
    </dgm:pt>
    <dgm:pt modelId="{A766268A-7712-4220-B59E-2160A16FCE59}" type="pres">
      <dgm:prSet presAssocID="{3122BD64-72F7-4E2F-8422-95CAACDD32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ła"/>
        </a:ext>
      </dgm:extLst>
    </dgm:pt>
    <dgm:pt modelId="{EFD8E026-8B0D-4CFA-9BC8-601F07D0A953}" type="pres">
      <dgm:prSet presAssocID="{3122BD64-72F7-4E2F-8422-95CAACDD32C3}" presName="spaceRect" presStyleCnt="0"/>
      <dgm:spPr/>
    </dgm:pt>
    <dgm:pt modelId="{C919CDD7-FEEE-4152-A284-3584665AB176}" type="pres">
      <dgm:prSet presAssocID="{3122BD64-72F7-4E2F-8422-95CAACDD32C3}" presName="parTx" presStyleLbl="revTx" presStyleIdx="0" presStyleCnt="3">
        <dgm:presLayoutVars>
          <dgm:chMax val="0"/>
          <dgm:chPref val="0"/>
        </dgm:presLayoutVars>
      </dgm:prSet>
      <dgm:spPr/>
    </dgm:pt>
    <dgm:pt modelId="{F8BFC818-40A9-44EA-9C11-085541BE5661}" type="pres">
      <dgm:prSet presAssocID="{36A0E391-F9D4-47C7-8162-FC513A70973F}" presName="sibTrans" presStyleCnt="0"/>
      <dgm:spPr/>
    </dgm:pt>
    <dgm:pt modelId="{2D7C01FE-5329-442C-899E-779AFED08AE9}" type="pres">
      <dgm:prSet presAssocID="{5A488E6D-F07E-4774-8F13-82A13F1C2915}" presName="compNode" presStyleCnt="0"/>
      <dgm:spPr/>
    </dgm:pt>
    <dgm:pt modelId="{C29C8361-00E7-4C1C-B107-2825CF8BFBD6}" type="pres">
      <dgm:prSet presAssocID="{5A488E6D-F07E-4774-8F13-82A13F1C2915}" presName="bgRect" presStyleLbl="bgShp" presStyleIdx="1" presStyleCnt="3"/>
      <dgm:spPr/>
    </dgm:pt>
    <dgm:pt modelId="{69F5B71E-7246-4B2D-AA9A-26B92A022852}" type="pres">
      <dgm:prSet presAssocID="{5A488E6D-F07E-4774-8F13-82A13F1C29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kontrolna"/>
        </a:ext>
      </dgm:extLst>
    </dgm:pt>
    <dgm:pt modelId="{9A23EEA0-28DA-4620-962B-97CF471292D2}" type="pres">
      <dgm:prSet presAssocID="{5A488E6D-F07E-4774-8F13-82A13F1C2915}" presName="spaceRect" presStyleCnt="0"/>
      <dgm:spPr/>
    </dgm:pt>
    <dgm:pt modelId="{0B1CBF8C-3B96-48A4-81F4-1FA6B0E1D4A0}" type="pres">
      <dgm:prSet presAssocID="{5A488E6D-F07E-4774-8F13-82A13F1C2915}" presName="parTx" presStyleLbl="revTx" presStyleIdx="1" presStyleCnt="3">
        <dgm:presLayoutVars>
          <dgm:chMax val="0"/>
          <dgm:chPref val="0"/>
        </dgm:presLayoutVars>
      </dgm:prSet>
      <dgm:spPr/>
    </dgm:pt>
    <dgm:pt modelId="{67E5D241-93FE-41A6-B290-D84D3C4C37E7}" type="pres">
      <dgm:prSet presAssocID="{E780C5C6-9234-407D-B65C-E68425FA545C}" presName="sibTrans" presStyleCnt="0"/>
      <dgm:spPr/>
    </dgm:pt>
    <dgm:pt modelId="{5B27D3CB-988B-4188-BC2F-1CAF93B2DFC4}" type="pres">
      <dgm:prSet presAssocID="{81B62B6D-0AED-40FB-97FE-412F5F09BA34}" presName="compNode" presStyleCnt="0"/>
      <dgm:spPr/>
    </dgm:pt>
    <dgm:pt modelId="{08520679-A203-44D5-B9F5-3CEF138C6661}" type="pres">
      <dgm:prSet presAssocID="{81B62B6D-0AED-40FB-97FE-412F5F09BA34}" presName="bgRect" presStyleLbl="bgShp" presStyleIdx="2" presStyleCnt="3"/>
      <dgm:spPr/>
    </dgm:pt>
    <dgm:pt modelId="{6852B99E-127A-42C4-85BD-12373971025E}" type="pres">
      <dgm:prSet presAssocID="{81B62B6D-0AED-40FB-97FE-412F5F09BA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ycyna"/>
        </a:ext>
      </dgm:extLst>
    </dgm:pt>
    <dgm:pt modelId="{65F74F17-CAE2-4DA4-8274-42B23FDB1FFB}" type="pres">
      <dgm:prSet presAssocID="{81B62B6D-0AED-40FB-97FE-412F5F09BA34}" presName="spaceRect" presStyleCnt="0"/>
      <dgm:spPr/>
    </dgm:pt>
    <dgm:pt modelId="{3BF4CB36-4B38-4401-9E01-78C1EE531B53}" type="pres">
      <dgm:prSet presAssocID="{81B62B6D-0AED-40FB-97FE-412F5F09BA3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CACF41-60C2-4B86-8A4A-8CDC70CFED12}" type="presOf" srcId="{81B62B6D-0AED-40FB-97FE-412F5F09BA34}" destId="{3BF4CB36-4B38-4401-9E01-78C1EE531B53}" srcOrd="0" destOrd="0" presId="urn:microsoft.com/office/officeart/2018/2/layout/IconVerticalSolidList"/>
    <dgm:cxn modelId="{CE37A854-7A8B-4557-A1AF-56151E0A27E6}" type="presOf" srcId="{3122BD64-72F7-4E2F-8422-95CAACDD32C3}" destId="{C919CDD7-FEEE-4152-A284-3584665AB176}" srcOrd="0" destOrd="0" presId="urn:microsoft.com/office/officeart/2018/2/layout/IconVerticalSolidList"/>
    <dgm:cxn modelId="{D2C9257A-05FB-4BCF-BF52-8BEBC3DFB1B4}" type="presOf" srcId="{5A488E6D-F07E-4774-8F13-82A13F1C2915}" destId="{0B1CBF8C-3B96-48A4-81F4-1FA6B0E1D4A0}" srcOrd="0" destOrd="0" presId="urn:microsoft.com/office/officeart/2018/2/layout/IconVerticalSolidList"/>
    <dgm:cxn modelId="{5436C57F-767C-467E-A067-8FA47BD63C01}" srcId="{2A5D9D1B-3250-492E-9429-2A65909072B2}" destId="{3122BD64-72F7-4E2F-8422-95CAACDD32C3}" srcOrd="0" destOrd="0" parTransId="{AD361A24-ADE0-473B-B170-033392F0B24D}" sibTransId="{36A0E391-F9D4-47C7-8162-FC513A70973F}"/>
    <dgm:cxn modelId="{761C058B-6D19-493B-B9A2-BE0E6E53A52C}" type="presOf" srcId="{2A5D9D1B-3250-492E-9429-2A65909072B2}" destId="{02F35245-D084-496C-8DC1-14D8037F0939}" srcOrd="0" destOrd="0" presId="urn:microsoft.com/office/officeart/2018/2/layout/IconVerticalSolidList"/>
    <dgm:cxn modelId="{5F2C2F8F-2970-4C31-BD23-17D26869AC2A}" srcId="{2A5D9D1B-3250-492E-9429-2A65909072B2}" destId="{5A488E6D-F07E-4774-8F13-82A13F1C2915}" srcOrd="1" destOrd="0" parTransId="{2AB09DDF-DCC1-488A-A3C0-ABF384443E38}" sibTransId="{E780C5C6-9234-407D-B65C-E68425FA545C}"/>
    <dgm:cxn modelId="{D9E057F5-9354-4CB4-8E48-B3F057D73125}" srcId="{2A5D9D1B-3250-492E-9429-2A65909072B2}" destId="{81B62B6D-0AED-40FB-97FE-412F5F09BA34}" srcOrd="2" destOrd="0" parTransId="{72FF14FC-0D63-4B33-B357-AB01ABE78064}" sibTransId="{DE93A656-1A3B-4296-8A10-802FF96EA5AD}"/>
    <dgm:cxn modelId="{0A8088E9-A6F3-424D-99C8-E9C393DFA432}" type="presParOf" srcId="{02F35245-D084-496C-8DC1-14D8037F0939}" destId="{01ECC8A8-DB1B-4D89-ABAE-57BD56A4767D}" srcOrd="0" destOrd="0" presId="urn:microsoft.com/office/officeart/2018/2/layout/IconVerticalSolidList"/>
    <dgm:cxn modelId="{A6D21FEF-E678-47A9-87DD-7C7A16361746}" type="presParOf" srcId="{01ECC8A8-DB1B-4D89-ABAE-57BD56A4767D}" destId="{E56452ED-1619-42A3-A912-FED168EDEAC2}" srcOrd="0" destOrd="0" presId="urn:microsoft.com/office/officeart/2018/2/layout/IconVerticalSolidList"/>
    <dgm:cxn modelId="{9631872D-D56B-47D8-9366-BD57CE61DAFB}" type="presParOf" srcId="{01ECC8A8-DB1B-4D89-ABAE-57BD56A4767D}" destId="{A766268A-7712-4220-B59E-2160A16FCE59}" srcOrd="1" destOrd="0" presId="urn:microsoft.com/office/officeart/2018/2/layout/IconVerticalSolidList"/>
    <dgm:cxn modelId="{1103F36B-8412-404E-8FB2-71D1650D24A6}" type="presParOf" srcId="{01ECC8A8-DB1B-4D89-ABAE-57BD56A4767D}" destId="{EFD8E026-8B0D-4CFA-9BC8-601F07D0A953}" srcOrd="2" destOrd="0" presId="urn:microsoft.com/office/officeart/2018/2/layout/IconVerticalSolidList"/>
    <dgm:cxn modelId="{4E98DB7D-B9C8-4C0C-AC49-C77376E948B4}" type="presParOf" srcId="{01ECC8A8-DB1B-4D89-ABAE-57BD56A4767D}" destId="{C919CDD7-FEEE-4152-A284-3584665AB176}" srcOrd="3" destOrd="0" presId="urn:microsoft.com/office/officeart/2018/2/layout/IconVerticalSolidList"/>
    <dgm:cxn modelId="{462062CA-C25F-4C17-95B4-29F587A3FE3B}" type="presParOf" srcId="{02F35245-D084-496C-8DC1-14D8037F0939}" destId="{F8BFC818-40A9-44EA-9C11-085541BE5661}" srcOrd="1" destOrd="0" presId="urn:microsoft.com/office/officeart/2018/2/layout/IconVerticalSolidList"/>
    <dgm:cxn modelId="{EEA7CD77-D978-4B90-9A1F-37F02AFC2C26}" type="presParOf" srcId="{02F35245-D084-496C-8DC1-14D8037F0939}" destId="{2D7C01FE-5329-442C-899E-779AFED08AE9}" srcOrd="2" destOrd="0" presId="urn:microsoft.com/office/officeart/2018/2/layout/IconVerticalSolidList"/>
    <dgm:cxn modelId="{A81B78C3-4C61-4477-BD20-B806A8587C7C}" type="presParOf" srcId="{2D7C01FE-5329-442C-899E-779AFED08AE9}" destId="{C29C8361-00E7-4C1C-B107-2825CF8BFBD6}" srcOrd="0" destOrd="0" presId="urn:microsoft.com/office/officeart/2018/2/layout/IconVerticalSolidList"/>
    <dgm:cxn modelId="{061F64AB-4F70-46F6-85B1-7AF7C4C12565}" type="presParOf" srcId="{2D7C01FE-5329-442C-899E-779AFED08AE9}" destId="{69F5B71E-7246-4B2D-AA9A-26B92A022852}" srcOrd="1" destOrd="0" presId="urn:microsoft.com/office/officeart/2018/2/layout/IconVerticalSolidList"/>
    <dgm:cxn modelId="{7AEED5E1-E342-4834-A802-82131B5F7756}" type="presParOf" srcId="{2D7C01FE-5329-442C-899E-779AFED08AE9}" destId="{9A23EEA0-28DA-4620-962B-97CF471292D2}" srcOrd="2" destOrd="0" presId="urn:microsoft.com/office/officeart/2018/2/layout/IconVerticalSolidList"/>
    <dgm:cxn modelId="{56613623-BCDF-4411-A323-D31FF43EA16F}" type="presParOf" srcId="{2D7C01FE-5329-442C-899E-779AFED08AE9}" destId="{0B1CBF8C-3B96-48A4-81F4-1FA6B0E1D4A0}" srcOrd="3" destOrd="0" presId="urn:microsoft.com/office/officeart/2018/2/layout/IconVerticalSolidList"/>
    <dgm:cxn modelId="{BD4AFB86-F51E-4BB2-8AF0-691CE2E8A0D4}" type="presParOf" srcId="{02F35245-D084-496C-8DC1-14D8037F0939}" destId="{67E5D241-93FE-41A6-B290-D84D3C4C37E7}" srcOrd="3" destOrd="0" presId="urn:microsoft.com/office/officeart/2018/2/layout/IconVerticalSolidList"/>
    <dgm:cxn modelId="{5E5BB73C-52B9-494C-A0CD-60B7C30BF851}" type="presParOf" srcId="{02F35245-D084-496C-8DC1-14D8037F0939}" destId="{5B27D3CB-988B-4188-BC2F-1CAF93B2DFC4}" srcOrd="4" destOrd="0" presId="urn:microsoft.com/office/officeart/2018/2/layout/IconVerticalSolidList"/>
    <dgm:cxn modelId="{016BC7ED-7A72-436C-9913-55348D1E9CA0}" type="presParOf" srcId="{5B27D3CB-988B-4188-BC2F-1CAF93B2DFC4}" destId="{08520679-A203-44D5-B9F5-3CEF138C6661}" srcOrd="0" destOrd="0" presId="urn:microsoft.com/office/officeart/2018/2/layout/IconVerticalSolidList"/>
    <dgm:cxn modelId="{2A0C1FB5-1D8E-4F09-B23E-83B712CBA73A}" type="presParOf" srcId="{5B27D3CB-988B-4188-BC2F-1CAF93B2DFC4}" destId="{6852B99E-127A-42C4-85BD-12373971025E}" srcOrd="1" destOrd="0" presId="urn:microsoft.com/office/officeart/2018/2/layout/IconVerticalSolidList"/>
    <dgm:cxn modelId="{0A85E633-89A8-484A-89A9-852909DA5334}" type="presParOf" srcId="{5B27D3CB-988B-4188-BC2F-1CAF93B2DFC4}" destId="{65F74F17-CAE2-4DA4-8274-42B23FDB1FFB}" srcOrd="2" destOrd="0" presId="urn:microsoft.com/office/officeart/2018/2/layout/IconVerticalSolidList"/>
    <dgm:cxn modelId="{F34C741E-7BFF-433B-AE7F-A2C63A830328}" type="presParOf" srcId="{5B27D3CB-988B-4188-BC2F-1CAF93B2DFC4}" destId="{3BF4CB36-4B38-4401-9E01-78C1EE531B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C08C9-7DBD-4F24-ADB8-4287FF7930DD}">
      <dsp:nvSpPr>
        <dsp:cNvPr id="0" name=""/>
        <dsp:cNvSpPr/>
      </dsp:nvSpPr>
      <dsp:spPr>
        <a:xfrm>
          <a:off x="0" y="402305"/>
          <a:ext cx="6576591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baseline="0"/>
            <a:t>I° - gubienie moczu w wywiadzie(brak obiektywnego wycieku),</a:t>
          </a:r>
          <a:endParaRPr lang="en-US" sz="3200" kern="1200"/>
        </a:p>
      </dsp:txBody>
      <dsp:txXfrm>
        <a:off x="56658" y="458963"/>
        <a:ext cx="6463275" cy="1047324"/>
      </dsp:txXfrm>
    </dsp:sp>
    <dsp:sp modelId="{EA606EA0-DE2D-4770-8C22-3CB3A7CDCFC0}">
      <dsp:nvSpPr>
        <dsp:cNvPr id="0" name=""/>
        <dsp:cNvSpPr/>
      </dsp:nvSpPr>
      <dsp:spPr>
        <a:xfrm>
          <a:off x="0" y="1655105"/>
          <a:ext cx="6576591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baseline="0"/>
            <a:t>II° - gubienie moczu przy wysiłku (obiektywnie wykazany wyciek),</a:t>
          </a:r>
          <a:endParaRPr lang="en-US" sz="3200" kern="1200"/>
        </a:p>
      </dsp:txBody>
      <dsp:txXfrm>
        <a:off x="56658" y="1711763"/>
        <a:ext cx="6463275" cy="1047324"/>
      </dsp:txXfrm>
    </dsp:sp>
    <dsp:sp modelId="{96DDFFE0-1690-440E-8225-57C83D003A15}">
      <dsp:nvSpPr>
        <dsp:cNvPr id="0" name=""/>
        <dsp:cNvSpPr/>
      </dsp:nvSpPr>
      <dsp:spPr>
        <a:xfrm>
          <a:off x="0" y="2907905"/>
          <a:ext cx="6576591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baseline="0"/>
            <a:t>III° - gubienie moczu w spoczynku (obiektywnie wykazany wyciek).</a:t>
          </a:r>
          <a:endParaRPr lang="en-US" sz="3200" kern="1200"/>
        </a:p>
      </dsp:txBody>
      <dsp:txXfrm>
        <a:off x="56658" y="2964563"/>
        <a:ext cx="6463275" cy="1047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260FF-D5BA-4BFA-A638-91923786B4FA}">
      <dsp:nvSpPr>
        <dsp:cNvPr id="0" name=""/>
        <dsp:cNvSpPr/>
      </dsp:nvSpPr>
      <dsp:spPr>
        <a:xfrm>
          <a:off x="0" y="0"/>
          <a:ext cx="8129760" cy="8039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baseline="0"/>
            <a:t>- Ocena ciśnienia zamknięcia cewki Pclos w spoczynku i przy wysiłku</a:t>
          </a:r>
          <a:endParaRPr lang="en-US" sz="2300" kern="1200"/>
        </a:p>
      </dsp:txBody>
      <dsp:txXfrm>
        <a:off x="23547" y="23547"/>
        <a:ext cx="7168172" cy="756856"/>
      </dsp:txXfrm>
    </dsp:sp>
    <dsp:sp modelId="{02FDF257-5314-42EF-AD0A-41B30A2E0547}">
      <dsp:nvSpPr>
        <dsp:cNvPr id="0" name=""/>
        <dsp:cNvSpPr/>
      </dsp:nvSpPr>
      <dsp:spPr>
        <a:xfrm>
          <a:off x="607092" y="915609"/>
          <a:ext cx="8129760" cy="803950"/>
        </a:xfrm>
        <a:prstGeom prst="roundRect">
          <a:avLst>
            <a:gd name="adj" fmla="val 10000"/>
          </a:avLst>
        </a:prstGeom>
        <a:solidFill>
          <a:schemeClr val="accent5">
            <a:hueOff val="3846953"/>
            <a:satOff val="-1374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baseline="0"/>
            <a:t>- Ocena obecności (+/-) spontanicznych skurczów mięśnia wypieracza( = ­ Pdet o minimum 15 cm H2O )</a:t>
          </a:r>
          <a:endParaRPr lang="en-US" sz="2300" kern="1200"/>
        </a:p>
      </dsp:txBody>
      <dsp:txXfrm>
        <a:off x="630639" y="939156"/>
        <a:ext cx="6953006" cy="756856"/>
      </dsp:txXfrm>
    </dsp:sp>
    <dsp:sp modelId="{49C89887-A933-4860-BEC0-C6B579EC4036}">
      <dsp:nvSpPr>
        <dsp:cNvPr id="0" name=""/>
        <dsp:cNvSpPr/>
      </dsp:nvSpPr>
      <dsp:spPr>
        <a:xfrm>
          <a:off x="1214184" y="1831219"/>
          <a:ext cx="8129760" cy="803950"/>
        </a:xfrm>
        <a:prstGeom prst="roundRect">
          <a:avLst>
            <a:gd name="adj" fmla="val 10000"/>
          </a:avLst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baseline="0"/>
            <a:t>- Ocena czynności elektromiograficznejmięśni cewki i dna miednicy</a:t>
          </a:r>
          <a:endParaRPr lang="en-US" sz="2300" kern="1200"/>
        </a:p>
      </dsp:txBody>
      <dsp:txXfrm>
        <a:off x="1237731" y="1854766"/>
        <a:ext cx="6953006" cy="756856"/>
      </dsp:txXfrm>
    </dsp:sp>
    <dsp:sp modelId="{7DCDCE06-4601-4756-AC01-DE48D5F5F5F4}">
      <dsp:nvSpPr>
        <dsp:cNvPr id="0" name=""/>
        <dsp:cNvSpPr/>
      </dsp:nvSpPr>
      <dsp:spPr>
        <a:xfrm>
          <a:off x="1821277" y="2746829"/>
          <a:ext cx="8129760" cy="803950"/>
        </a:xfrm>
        <a:prstGeom prst="roundRect">
          <a:avLst>
            <a:gd name="adj" fmla="val 10000"/>
          </a:avLst>
        </a:prstGeom>
        <a:solidFill>
          <a:schemeClr val="accent5">
            <a:hueOff val="11540859"/>
            <a:satOff val="-4122"/>
            <a:lumOff val="66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baseline="0"/>
            <a:t>- Ocena obecności (+/-) dyssynergii pęcherzowo-cewkowej</a:t>
          </a:r>
          <a:endParaRPr lang="en-US" sz="2300" kern="1200"/>
        </a:p>
      </dsp:txBody>
      <dsp:txXfrm>
        <a:off x="1844824" y="2770376"/>
        <a:ext cx="6953006" cy="756856"/>
      </dsp:txXfrm>
    </dsp:sp>
    <dsp:sp modelId="{8E2284CB-AC46-4C69-BACB-5BA28EF51C92}">
      <dsp:nvSpPr>
        <dsp:cNvPr id="0" name=""/>
        <dsp:cNvSpPr/>
      </dsp:nvSpPr>
      <dsp:spPr>
        <a:xfrm>
          <a:off x="2428369" y="3662438"/>
          <a:ext cx="8129760" cy="803950"/>
        </a:xfrm>
        <a:prstGeom prst="roundRect">
          <a:avLst>
            <a:gd name="adj" fmla="val 1000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baseline="0"/>
            <a:t>- Ocena obecności (+/-) przeszkody podpęcherzowej</a:t>
          </a:r>
          <a:endParaRPr lang="en-US" sz="2300" kern="1200"/>
        </a:p>
      </dsp:txBody>
      <dsp:txXfrm>
        <a:off x="2451916" y="3685985"/>
        <a:ext cx="6953006" cy="756856"/>
      </dsp:txXfrm>
    </dsp:sp>
    <dsp:sp modelId="{E3ECB328-6658-46D9-A795-136D561AED23}">
      <dsp:nvSpPr>
        <dsp:cNvPr id="0" name=""/>
        <dsp:cNvSpPr/>
      </dsp:nvSpPr>
      <dsp:spPr>
        <a:xfrm>
          <a:off x="7607192" y="587330"/>
          <a:ext cx="522567" cy="522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724770" y="587330"/>
        <a:ext cx="287411" cy="393232"/>
      </dsp:txXfrm>
    </dsp:sp>
    <dsp:sp modelId="{85770A0A-B73A-4969-A04B-7788D7660972}">
      <dsp:nvSpPr>
        <dsp:cNvPr id="0" name=""/>
        <dsp:cNvSpPr/>
      </dsp:nvSpPr>
      <dsp:spPr>
        <a:xfrm>
          <a:off x="8214285" y="1502939"/>
          <a:ext cx="522567" cy="522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186383"/>
            <a:satOff val="-492"/>
            <a:lumOff val="359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331863" y="1502939"/>
        <a:ext cx="287411" cy="393232"/>
      </dsp:txXfrm>
    </dsp:sp>
    <dsp:sp modelId="{12D6A54B-0369-47FF-944F-9B29039D17BC}">
      <dsp:nvSpPr>
        <dsp:cNvPr id="0" name=""/>
        <dsp:cNvSpPr/>
      </dsp:nvSpPr>
      <dsp:spPr>
        <a:xfrm>
          <a:off x="8821377" y="2405150"/>
          <a:ext cx="522567" cy="522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0372766"/>
            <a:satOff val="-984"/>
            <a:lumOff val="71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938955" y="2405150"/>
        <a:ext cx="287411" cy="393232"/>
      </dsp:txXfrm>
    </dsp:sp>
    <dsp:sp modelId="{631F4807-E690-4A96-A80A-AF06FDD7D36C}">
      <dsp:nvSpPr>
        <dsp:cNvPr id="0" name=""/>
        <dsp:cNvSpPr/>
      </dsp:nvSpPr>
      <dsp:spPr>
        <a:xfrm>
          <a:off x="9428470" y="3329692"/>
          <a:ext cx="522567" cy="5225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5559149"/>
            <a:satOff val="-1476"/>
            <a:lumOff val="107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546048" y="3329692"/>
        <a:ext cx="287411" cy="393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4BBB2-2908-4B3B-B211-1FAB73680B22}">
      <dsp:nvSpPr>
        <dsp:cNvPr id="0" name=""/>
        <dsp:cNvSpPr/>
      </dsp:nvSpPr>
      <dsp:spPr>
        <a:xfrm>
          <a:off x="0" y="181712"/>
          <a:ext cx="6683374" cy="2062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 baseline="0"/>
            <a:t>1. Wykazanie stopnia obniżenia ciśnienia zamknięcia cewki = ¯ Pclos</a:t>
          </a:r>
          <a:endParaRPr lang="en-US" sz="4100" kern="1200"/>
        </a:p>
      </dsp:txBody>
      <dsp:txXfrm>
        <a:off x="100693" y="282405"/>
        <a:ext cx="6481988" cy="1861324"/>
      </dsp:txXfrm>
    </dsp:sp>
    <dsp:sp modelId="{88EF4598-A068-4B68-AEC4-7A772F15AAB2}">
      <dsp:nvSpPr>
        <dsp:cNvPr id="0" name=""/>
        <dsp:cNvSpPr/>
      </dsp:nvSpPr>
      <dsp:spPr>
        <a:xfrm>
          <a:off x="0" y="2362502"/>
          <a:ext cx="6683374" cy="2062710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 baseline="0" dirty="0"/>
            <a:t>2. Wykazanie </a:t>
          </a:r>
          <a:r>
            <a:rPr lang="pl-PL" sz="4100" kern="1200" baseline="0" dirty="0" err="1"/>
            <a:t>cystometrycznej</a:t>
          </a:r>
          <a:r>
            <a:rPr lang="pl-PL" sz="4100" kern="1200" baseline="0" dirty="0"/>
            <a:t> niestabilności = ­ </a:t>
          </a:r>
          <a:r>
            <a:rPr lang="pl-PL" sz="4100" kern="1200" baseline="0" dirty="0" err="1"/>
            <a:t>Pves</a:t>
          </a:r>
          <a:r>
            <a:rPr lang="pl-PL" sz="4100" kern="1200" baseline="0" dirty="0"/>
            <a:t> ³ 15 cm H2O</a:t>
          </a:r>
          <a:endParaRPr lang="en-US" sz="4100" kern="1200" dirty="0"/>
        </a:p>
      </dsp:txBody>
      <dsp:txXfrm>
        <a:off x="100693" y="2463195"/>
        <a:ext cx="6481988" cy="1861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0ACD7-7B5F-46B3-A4BA-E5358C43A5C5}">
      <dsp:nvSpPr>
        <dsp:cNvPr id="0" name=""/>
        <dsp:cNvSpPr/>
      </dsp:nvSpPr>
      <dsp:spPr>
        <a:xfrm>
          <a:off x="0" y="6578"/>
          <a:ext cx="6683374" cy="14544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baseline="0"/>
            <a:t>I° - leczenie zachowawcze,</a:t>
          </a:r>
          <a:endParaRPr lang="en-US" sz="4000" kern="1200"/>
        </a:p>
      </dsp:txBody>
      <dsp:txXfrm>
        <a:off x="71001" y="77579"/>
        <a:ext cx="6541372" cy="1312454"/>
      </dsp:txXfrm>
    </dsp:sp>
    <dsp:sp modelId="{796EEF25-C6A8-46E6-824B-8BD23C0164CE}">
      <dsp:nvSpPr>
        <dsp:cNvPr id="0" name=""/>
        <dsp:cNvSpPr/>
      </dsp:nvSpPr>
      <dsp:spPr>
        <a:xfrm>
          <a:off x="0" y="1576234"/>
          <a:ext cx="6683374" cy="1454456"/>
        </a:xfrm>
        <a:prstGeom prst="roundRect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baseline="0" dirty="0"/>
            <a:t>II° - leczenie zachowawcze oraz operacyjne,</a:t>
          </a:r>
          <a:endParaRPr lang="en-US" sz="4000" kern="1200" dirty="0"/>
        </a:p>
      </dsp:txBody>
      <dsp:txXfrm>
        <a:off x="71001" y="1647235"/>
        <a:ext cx="6541372" cy="1312454"/>
      </dsp:txXfrm>
    </dsp:sp>
    <dsp:sp modelId="{8BCDA930-C2EC-43E8-8276-F2CF4442A592}">
      <dsp:nvSpPr>
        <dsp:cNvPr id="0" name=""/>
        <dsp:cNvSpPr/>
      </dsp:nvSpPr>
      <dsp:spPr>
        <a:xfrm>
          <a:off x="0" y="3145890"/>
          <a:ext cx="6683374" cy="1454456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baseline="0" dirty="0"/>
            <a:t>III° - leczenie operacyjne </a:t>
          </a:r>
          <a:endParaRPr lang="en-US" sz="4000" kern="1200" dirty="0"/>
        </a:p>
      </dsp:txBody>
      <dsp:txXfrm>
        <a:off x="71001" y="3216891"/>
        <a:ext cx="6541372" cy="1312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452ED-1619-42A3-A912-FED168EDEAC2}">
      <dsp:nvSpPr>
        <dsp:cNvPr id="0" name=""/>
        <dsp:cNvSpPr/>
      </dsp:nvSpPr>
      <dsp:spPr>
        <a:xfrm>
          <a:off x="0" y="562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6268A-7712-4220-B59E-2160A16FCE59}">
      <dsp:nvSpPr>
        <dsp:cNvPr id="0" name=""/>
        <dsp:cNvSpPr/>
      </dsp:nvSpPr>
      <dsp:spPr>
        <a:xfrm>
          <a:off x="398072" y="296649"/>
          <a:ext cx="723768" cy="723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9CDD7-FEEE-4152-A284-3584665AB176}">
      <dsp:nvSpPr>
        <dsp:cNvPr id="0" name=""/>
        <dsp:cNvSpPr/>
      </dsp:nvSpPr>
      <dsp:spPr>
        <a:xfrm>
          <a:off x="1519914" y="562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SOLIFENACYNA  w dawce 5 - 10 mg </a:t>
          </a:r>
          <a:endParaRPr lang="en-US" sz="2500" kern="1200" dirty="0"/>
        </a:p>
      </dsp:txBody>
      <dsp:txXfrm>
        <a:off x="1519914" y="562"/>
        <a:ext cx="5163460" cy="1315942"/>
      </dsp:txXfrm>
    </dsp:sp>
    <dsp:sp modelId="{C29C8361-00E7-4C1C-B107-2825CF8BFBD6}">
      <dsp:nvSpPr>
        <dsp:cNvPr id="0" name=""/>
        <dsp:cNvSpPr/>
      </dsp:nvSpPr>
      <dsp:spPr>
        <a:xfrm>
          <a:off x="0" y="1645491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5B71E-7246-4B2D-AA9A-26B92A022852}">
      <dsp:nvSpPr>
        <dsp:cNvPr id="0" name=""/>
        <dsp:cNvSpPr/>
      </dsp:nvSpPr>
      <dsp:spPr>
        <a:xfrm>
          <a:off x="398072" y="1941578"/>
          <a:ext cx="723768" cy="723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CBF8C-3B96-48A4-81F4-1FA6B0E1D4A0}">
      <dsp:nvSpPr>
        <dsp:cNvPr id="0" name=""/>
        <dsp:cNvSpPr/>
      </dsp:nvSpPr>
      <dsp:spPr>
        <a:xfrm>
          <a:off x="1519914" y="1645491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Preparat: </a:t>
          </a:r>
          <a:r>
            <a:rPr lang="pl-PL" sz="2500" kern="1200" dirty="0" err="1"/>
            <a:t>Vesicare</a:t>
          </a:r>
          <a:r>
            <a:rPr lang="pl-PL" sz="2500" kern="1200" dirty="0"/>
            <a:t> (</a:t>
          </a:r>
          <a:r>
            <a:rPr lang="pl-PL" sz="2500" kern="1200" dirty="0" err="1"/>
            <a:t>Afenix</a:t>
          </a:r>
          <a:r>
            <a:rPr lang="pl-PL" sz="2500" kern="1200" dirty="0"/>
            <a:t>, </a:t>
          </a:r>
          <a:r>
            <a:rPr lang="pl-PL" sz="2500" kern="1200" dirty="0" err="1"/>
            <a:t>Adablok,Beloflow</a:t>
          </a:r>
          <a:r>
            <a:rPr lang="pl-PL" sz="2500" kern="1200" dirty="0"/>
            <a:t>)</a:t>
          </a:r>
          <a:endParaRPr lang="en-US" sz="2500" kern="1200" dirty="0"/>
        </a:p>
      </dsp:txBody>
      <dsp:txXfrm>
        <a:off x="1519914" y="1645491"/>
        <a:ext cx="5163460" cy="1315942"/>
      </dsp:txXfrm>
    </dsp:sp>
    <dsp:sp modelId="{08520679-A203-44D5-B9F5-3CEF138C6661}">
      <dsp:nvSpPr>
        <dsp:cNvPr id="0" name=""/>
        <dsp:cNvSpPr/>
      </dsp:nvSpPr>
      <dsp:spPr>
        <a:xfrm>
          <a:off x="0" y="3290419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2B99E-127A-42C4-85BD-12373971025E}">
      <dsp:nvSpPr>
        <dsp:cNvPr id="0" name=""/>
        <dsp:cNvSpPr/>
      </dsp:nvSpPr>
      <dsp:spPr>
        <a:xfrm>
          <a:off x="398072" y="3586506"/>
          <a:ext cx="723768" cy="723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4CB36-4B38-4401-9E01-78C1EE531B53}">
      <dsp:nvSpPr>
        <dsp:cNvPr id="0" name=""/>
        <dsp:cNvSpPr/>
      </dsp:nvSpPr>
      <dsp:spPr>
        <a:xfrm>
          <a:off x="1519914" y="3290419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(tabl. 5 mg i 10 mg – 1 x dz. p.o.)</a:t>
          </a:r>
          <a:endParaRPr lang="en-US" sz="2500" kern="1200"/>
        </a:p>
      </dsp:txBody>
      <dsp:txXfrm>
        <a:off x="1519914" y="3290419"/>
        <a:ext cx="5163460" cy="1315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FD76B-4637-4F48-8222-EF52B652CBE4}" type="datetimeFigureOut">
              <a:rPr lang="pl-PL" smtClean="0"/>
              <a:t>26.08.2023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4172-BFF9-413B-9026-883043EBD0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23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492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składają się z trzech warstw, do których zalicza się przepona miednicy, przepona moczowo-płciowa oraz mięśnie powierzchniowe krocza. Przeponę miednicy tworzą mięśnie, do których zalicza się parzysty mięsień dźwigacz odbytu i mięsień </a:t>
            </a:r>
            <a:r>
              <a:rPr lang="pl-PL" dirty="0" err="1"/>
              <a:t>guziczny</a:t>
            </a:r>
            <a:r>
              <a:rPr lang="pl-PL" dirty="0"/>
              <a:t>, a także górna i dolna powięź przepony miednicy. W skład przepony moczowo-płciowej wchodzi mięsień poprzeczny głęboki krocza, mięsień zwieracz cewki moczowej, a także powięź przepony moczowo-płciowej (górna i dolna). Mięśnie powierzchniowe krocza powstały natomiast z parzystego mięśnia poprzecznego powierzchownego krocza, mięśnia opuszkowo-gąbczastego, mięśnia kulszowo-jamistego oraz nieparzystego mięśnia zwieracza zewnętrznego odbytu.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167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Ważne, aby ćwiczenia wykonywać regularnie, co najmniej 3 razy dziennie przez co</a:t>
            </a:r>
          </a:p>
          <a:p>
            <a:r>
              <a:rPr lang="pl-PL" dirty="0"/>
              <a:t>najmniej 3 miesiące. Dopiero po takim okresie można oczekiwać poprawy.</a:t>
            </a:r>
          </a:p>
          <a:p>
            <a:r>
              <a:rPr lang="pl-PL" dirty="0"/>
              <a:t>Pierwszym etapem jest nauka napinania właściwych partii mięśni. Należy, siedząc z lekko</a:t>
            </a:r>
          </a:p>
          <a:p>
            <a:r>
              <a:rPr lang="pl-PL" dirty="0"/>
              <a:t>rozsuniętymi kolanami wyobrazić sobie, że w trakcie oddawania moczu próbujemy czynność</a:t>
            </a:r>
          </a:p>
          <a:p>
            <a:r>
              <a:rPr lang="pl-PL" dirty="0"/>
              <a:t>przerwać, tj. zatrzymać strumień moczu. Mięśnie napinane w tym celu są tymi, które należy</a:t>
            </a:r>
          </a:p>
          <a:p>
            <a:r>
              <a:rPr lang="pl-PL" dirty="0"/>
              <a:t>ćwiczyć. Pomocne może być wyczucie łagodnego skurczu dwoma palcami wsuniętymi do pochwy.</a:t>
            </a:r>
          </a:p>
          <a:p>
            <a:r>
              <a:rPr lang="pl-PL" dirty="0"/>
              <a:t>-Ćwiczyć można w pozycji stojącej, siedzącej lub leżącej z lekko rozsuniętymi kolanami. Należy,</a:t>
            </a:r>
          </a:p>
          <a:p>
            <a:r>
              <a:rPr lang="pl-PL" dirty="0"/>
              <a:t>licząc do pięciu, powoli, maksymalnie mocno napinać mięśnie dna miednicy, a następnie je</a:t>
            </a:r>
          </a:p>
          <a:p>
            <a:r>
              <a:rPr lang="pl-PL" dirty="0"/>
              <a:t>SP ZOZ w Brzesku – Poradnik dla pacjenta –„Nietrzymanie moczu u kobiet i mężczyzn” 4/4</a:t>
            </a:r>
          </a:p>
          <a:p>
            <a:r>
              <a:rPr lang="pl-PL" dirty="0"/>
              <a:t>rozluźnić. Powtórzyć 4-5 razy.</a:t>
            </a:r>
          </a:p>
          <a:p>
            <a:r>
              <a:rPr lang="pl-PL" dirty="0"/>
              <a:t>-Następnie wykonać ćwiczenie szybko, licząc do 2 i powtarzając 4-5 razy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451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086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Zabieg korekcyjny wysiłkowego nietrzymania moczu polega na wprowadzeniu pod środkowy odcinek cewki moczowej cienkiej, </a:t>
            </a:r>
            <a:r>
              <a:rPr lang="pl-PL" dirty="0" err="1"/>
              <a:t>makroporowej</a:t>
            </a:r>
            <a:r>
              <a:rPr lang="pl-PL" dirty="0"/>
              <a:t>, </a:t>
            </a:r>
            <a:r>
              <a:rPr lang="pl-PL" dirty="0" err="1"/>
              <a:t>beznapięciowej</a:t>
            </a:r>
            <a:r>
              <a:rPr lang="pl-PL" dirty="0"/>
              <a:t> polipropylenowej taśmy, którą następnie mocuje się w taki sposób, by stanowiła skuteczne podparcie dla cewki moczowej, w sytuacji jej nadmiernej ruchomości. Zabieg ma na celu odtworzenie funkcji uszkodzonego więzadła łonowo- cewkowego.</a:t>
            </a:r>
          </a:p>
          <a:p>
            <a:r>
              <a:rPr lang="pl-PL" dirty="0"/>
              <a:t>W przypadku metody TVT (taśma </a:t>
            </a:r>
            <a:r>
              <a:rPr lang="pl-PL" dirty="0" err="1"/>
              <a:t>załonowa</a:t>
            </a:r>
            <a:r>
              <a:rPr lang="pl-PL" dirty="0"/>
              <a:t>) cięcia skórne służące implantacji taśmy wykonuje się nad spojeniem łonowym, podczas gdy metoda TOT (taśma </a:t>
            </a:r>
            <a:r>
              <a:rPr lang="pl-PL" dirty="0" err="1"/>
              <a:t>przezzasłonowa</a:t>
            </a:r>
            <a:r>
              <a:rPr lang="pl-PL" dirty="0"/>
              <a:t>) zakłada przeprowadzenie taśm przez nacięcia w pachwinach.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869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 nietrzymania moczu z naglącym parciem dochodzi, gdy pęcherz kurczy się zbyt wcześnie</a:t>
            </a:r>
          </a:p>
          <a:p>
            <a:r>
              <a:rPr lang="pl-PL" dirty="0"/>
              <a:t>i nagle, zanim zostanie wypełniony i zanim otrzyma sygnał z mózgu. W większości przypadków</a:t>
            </a:r>
          </a:p>
          <a:p>
            <a:r>
              <a:rPr lang="pl-PL" dirty="0"/>
              <a:t>SP ZOZ w Brzesku – Poradnik dla pacjenta –„Nietrzymanie moczu u kobiet i mężczyzn” 3/4</a:t>
            </a:r>
          </a:p>
          <a:p>
            <a:r>
              <a:rPr lang="pl-PL" dirty="0"/>
              <a:t>przyczyna takiego zachowania pęcherza nie jest znana i lekarz rozpoznaje wówczas tzw. zespół</a:t>
            </a:r>
          </a:p>
          <a:p>
            <a:r>
              <a:rPr lang="pl-PL" dirty="0"/>
              <a:t>nadpobudliwego (</a:t>
            </a:r>
            <a:r>
              <a:rPr lang="pl-PL" dirty="0" err="1"/>
              <a:t>nadreaktywnego</a:t>
            </a:r>
            <a:r>
              <a:rPr lang="pl-PL" dirty="0"/>
              <a:t>) </a:t>
            </a:r>
            <a:r>
              <a:rPr lang="pl-PL" dirty="0" err="1"/>
              <a:t>pęch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07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245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15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02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wysiłkowe nietrzymanie moczu spowodowane osłabieniem mięśni dna</a:t>
            </a:r>
          </a:p>
          <a:p>
            <a:r>
              <a:rPr lang="pl-PL" dirty="0"/>
              <a:t>miednicy, które nie zaciskają prawidłowo cewki moczowej. Mocz wycieka bezwiednie z pęcherza,</a:t>
            </a:r>
          </a:p>
          <a:p>
            <a:r>
              <a:rPr lang="pl-PL" dirty="0"/>
              <a:t>gdy rośnie w nim ciśnienie, co najczęściej zdarza się podczas wysiłku fizycznego, ale również</a:t>
            </a:r>
          </a:p>
          <a:p>
            <a:r>
              <a:rPr lang="pl-PL" dirty="0"/>
              <a:t>w trakcie kaszlu kichania lub śmiechu.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255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17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02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75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cystometria (ocena pęcherza podczas wypełniania i mikcji), </a:t>
            </a:r>
            <a:r>
              <a:rPr lang="pl-PL" dirty="0" err="1"/>
              <a:t>uroflowmetria</a:t>
            </a:r>
            <a:r>
              <a:rPr lang="pl-PL" dirty="0"/>
              <a:t> (ocena mikcji), </a:t>
            </a:r>
            <a:r>
              <a:rPr lang="pl-PL" dirty="0" err="1"/>
              <a:t>profilometria</a:t>
            </a:r>
            <a:r>
              <a:rPr lang="pl-PL" dirty="0"/>
              <a:t> (ocena profilu ciśnieniowego cewki) wraz z badaniami elektromiograficznymi, uzupełnione o ocenę zalegania moczu w pęcherzu po mikcji.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62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24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38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24172-BFF9-413B-9026-883043EBD0E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24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231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581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690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830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238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74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293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7351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9648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9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139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9931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9887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8392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531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5814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675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1409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5413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0356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449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296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6947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690523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2468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9951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3312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70538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0689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0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383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29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196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805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463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71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8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1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B85D8C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raz zawierający niebieskie, kreatywność&#10;&#10;Opis wygenerowany automatycznie">
            <a:extLst>
              <a:ext uri="{FF2B5EF4-FFF2-40B4-BE49-F238E27FC236}">
                <a16:creationId xmlns:a16="http://schemas.microsoft.com/office/drawing/2014/main" id="{E5EFA757-2E4A-00A9-AE54-8C4B4C589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EC40F7C-8352-36FA-17B5-4DAC0F753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/>
              <a:t>Nietrzymanie moczu u kobiet.</a:t>
            </a:r>
            <a:br>
              <a:rPr lang="pl-PL"/>
            </a:br>
            <a:r>
              <a:rPr lang="pl-PL"/>
              <a:t>Diagnostyka i leczenie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086F63-E964-189E-81CE-2CA42A566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>
                <a:solidFill>
                  <a:schemeClr val="tx1">
                    <a:lumMod val="65000"/>
                    <a:lumOff val="35000"/>
                  </a:schemeClr>
                </a:solidFill>
              </a:rPr>
              <a:t>Dr n.med. Shiar Agata Kassassir-Ćwiklak</a:t>
            </a:r>
          </a:p>
        </p:txBody>
      </p:sp>
    </p:spTree>
    <p:extLst>
      <p:ext uri="{BB962C8B-B14F-4D97-AF65-F5344CB8AC3E}">
        <p14:creationId xmlns:p14="http://schemas.microsoft.com/office/powerpoint/2010/main" val="2339704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FBCF0-13C9-1B3A-FBBE-4ED73E1D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Pelvic Organ Prolapse Quantification</a:t>
            </a:r>
          </a:p>
        </p:txBody>
      </p:sp>
      <p:pic>
        <p:nvPicPr>
          <p:cNvPr id="5" name="Symbol zastępczy zawartości 4" descr="Obraz zawierający tekst, diagram, rysowanie&#10;&#10;Opis wygenerowany automatycznie">
            <a:extLst>
              <a:ext uri="{FF2B5EF4-FFF2-40B4-BE49-F238E27FC236}">
                <a16:creationId xmlns:a16="http://schemas.microsoft.com/office/drawing/2014/main" id="{228A0368-15B0-7643-73D6-EA48283F7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3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0421A-4B1B-87C6-C697-A9E3251E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ekst, róż&#10;&#10;Opis wygenerowany automatycznie">
            <a:extLst>
              <a:ext uri="{FF2B5EF4-FFF2-40B4-BE49-F238E27FC236}">
                <a16:creationId xmlns:a16="http://schemas.microsoft.com/office/drawing/2014/main" id="{F8ED1614-1491-BCF7-305E-3B2C3DBB0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90" y="213038"/>
            <a:ext cx="8010452" cy="6529296"/>
          </a:xfrm>
        </p:spPr>
      </p:pic>
    </p:spTree>
    <p:extLst>
      <p:ext uri="{BB962C8B-B14F-4D97-AF65-F5344CB8AC3E}">
        <p14:creationId xmlns:p14="http://schemas.microsoft.com/office/powerpoint/2010/main" val="276214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19D227-D4C8-0C9D-563A-62F24B34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pl-PL" sz="2400" b="1">
                <a:latin typeface="Arial" panose="020B0604020202020204" pitchFamily="34" charset="0"/>
              </a:rPr>
              <a:t>Wysiłkowe nietrzymanie moczu</a:t>
            </a:r>
            <a:endParaRPr lang="pl-PL" sz="24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970C42-632A-396E-7335-2D5478C2F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>
                <a:effectLst/>
              </a:rPr>
              <a:t> </a:t>
            </a:r>
            <a:r>
              <a:rPr lang="pl-PL" err="1">
                <a:effectLst/>
                <a:latin typeface="Arial" panose="020B0604020202020204" pitchFamily="34" charset="0"/>
              </a:rPr>
              <a:t>interdyscyplinarnA</a:t>
            </a:r>
            <a:r>
              <a:rPr lang="pl-PL">
                <a:effectLst/>
                <a:latin typeface="Arial" panose="020B0604020202020204" pitchFamily="34" charset="0"/>
              </a:rPr>
              <a:t> jednostka chorobowa:</a:t>
            </a:r>
          </a:p>
          <a:p>
            <a:pPr marL="0" indent="0">
              <a:buNone/>
            </a:pPr>
            <a:r>
              <a:rPr lang="pl-PL">
                <a:effectLst/>
                <a:latin typeface="Arial" panose="020B0604020202020204" pitchFamily="34" charset="0"/>
              </a:rPr>
              <a:t>-zaburzenia  nerwowo-- powięziowo- mięśniowe</a:t>
            </a:r>
          </a:p>
          <a:p>
            <a:pPr marL="0" indent="0">
              <a:buNone/>
            </a:pPr>
            <a:r>
              <a:rPr lang="pl-PL">
                <a:effectLst/>
                <a:latin typeface="Arial" panose="020B0604020202020204" pitchFamily="34" charset="0"/>
              </a:rPr>
              <a:t>- zaburzenia endokrynologiczne –deficyt hormonalny</a:t>
            </a:r>
            <a:endParaRPr lang="pl-PL"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0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2B5F3B0-E540-492C-8A28-AB8FE37E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34" y="983020"/>
            <a:ext cx="4418606" cy="4018201"/>
          </a:xfrm>
        </p:spPr>
        <p:txBody>
          <a:bodyPr>
            <a:normAutofit/>
          </a:bodyPr>
          <a:lstStyle/>
          <a:p>
            <a:pPr algn="l"/>
            <a:r>
              <a:rPr lang="pl-PL" sz="4400" dirty="0"/>
              <a:t>Badanie  </a:t>
            </a:r>
            <a:r>
              <a:rPr lang="pl-PL" sz="4400" dirty="0" err="1"/>
              <a:t>urodynamiczne</a:t>
            </a:r>
            <a:r>
              <a:rPr lang="pl-PL" sz="44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673CAF-2F26-7DBE-F22E-6F3A4797D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r>
              <a:rPr lang="pl-PL" b="1" dirty="0"/>
              <a:t>testem przepływu moczu i dynamiki pracy pęcherza</a:t>
            </a:r>
            <a:r>
              <a:rPr lang="pl-PL" dirty="0"/>
              <a:t>.</a:t>
            </a:r>
          </a:p>
          <a:p>
            <a:r>
              <a:rPr lang="pl-PL" dirty="0"/>
              <a:t>.badanie inwazyjne określające dynamikę pracy pęcherza moczowego poprzez pomiary ciśnienia </a:t>
            </a:r>
            <a:r>
              <a:rPr lang="pl-PL" dirty="0" err="1"/>
              <a:t>śródpęcherzowego</a:t>
            </a:r>
            <a:r>
              <a:rPr lang="pl-PL" dirty="0"/>
              <a:t> w różnych stadiach jego napełnienia i opróżnienia</a:t>
            </a:r>
          </a:p>
          <a:p>
            <a:r>
              <a:rPr lang="pl-PL" dirty="0"/>
              <a:t>cystometria (ocena pęcherza podczas wypełniania i mikcji), </a:t>
            </a:r>
            <a:r>
              <a:rPr lang="pl-PL" dirty="0" err="1"/>
              <a:t>uroflowmetria</a:t>
            </a:r>
            <a:r>
              <a:rPr lang="pl-PL" dirty="0"/>
              <a:t> (ocena mikcji), </a:t>
            </a:r>
            <a:r>
              <a:rPr lang="pl-PL" dirty="0" err="1"/>
              <a:t>profilometria</a:t>
            </a:r>
            <a:r>
              <a:rPr lang="pl-PL" dirty="0"/>
              <a:t> (ocena profilu ciśnieniowego cewki) , ocenę zalegania moczu w pęcherzu po mikcji.</a:t>
            </a:r>
          </a:p>
          <a:p>
            <a:endParaRPr lang="pl-P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8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8EFE92-5294-DDF3-AA55-18A505D4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Cele diagnostyki</a:t>
            </a:r>
            <a:br>
              <a:rPr lang="pl-PL"/>
            </a:br>
            <a:r>
              <a:rPr lang="pl-PL"/>
              <a:t>urodynamicznej:</a:t>
            </a:r>
            <a:br>
              <a:rPr lang="pl-PL"/>
            </a:br>
            <a:endParaRPr lang="pl-PL"/>
          </a:p>
        </p:txBody>
      </p:sp>
      <p:graphicFrame>
        <p:nvGraphicFramePr>
          <p:cNvPr id="20" name="Symbol zastępczy zawartości 2">
            <a:extLst>
              <a:ext uri="{FF2B5EF4-FFF2-40B4-BE49-F238E27FC236}">
                <a16:creationId xmlns:a16="http://schemas.microsoft.com/office/drawing/2014/main" id="{46B1FB41-9931-9BC4-9CCE-F6C3DE4CC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110547"/>
              </p:ext>
            </p:extLst>
          </p:nvPr>
        </p:nvGraphicFramePr>
        <p:xfrm>
          <a:off x="720095" y="2062715"/>
          <a:ext cx="10558130" cy="446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182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438E11-843D-7A18-D316-01EAF295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7" y="1314450"/>
            <a:ext cx="3976576" cy="3680244"/>
          </a:xfrm>
        </p:spPr>
        <p:txBody>
          <a:bodyPr>
            <a:normAutofit/>
          </a:bodyPr>
          <a:lstStyle/>
          <a:p>
            <a:pPr algn="l"/>
            <a:r>
              <a:rPr lang="pl-PL" b="1" dirty="0"/>
              <a:t>Wnioski z diagnostyki</a:t>
            </a:r>
            <a:br>
              <a:rPr lang="pl-PL" b="1" dirty="0"/>
            </a:br>
            <a:r>
              <a:rPr lang="pl-PL" b="1" dirty="0" err="1"/>
              <a:t>urodynamicznej</a:t>
            </a:r>
            <a:br>
              <a:rPr lang="pl-PL" sz="2400" dirty="0"/>
            </a:br>
            <a:endParaRPr lang="pl-PL" sz="24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B767BE6-7013-ACED-DB84-7A727E78A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831091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9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4A726-E8FF-CD1E-7F2F-8FCC87AE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3" y="1419900"/>
            <a:ext cx="3867131" cy="4018201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/>
              <a:t>Typy patogenetyczne</a:t>
            </a:r>
            <a:br>
              <a:rPr lang="pl-PL" sz="2800" b="1" dirty="0"/>
            </a:br>
            <a:r>
              <a:rPr lang="pl-PL" sz="2800" b="1" dirty="0"/>
              <a:t>wysiłkowego nietrzymania moczu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49A7DF-EF35-92DD-2EFF-36169AF5E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1. Prawdziwe wysiłkowe N.M.</a:t>
            </a:r>
          </a:p>
          <a:p>
            <a:r>
              <a:rPr lang="pl-PL" dirty="0"/>
              <a:t>- niska pozycja </a:t>
            </a:r>
            <a:r>
              <a:rPr lang="pl-PL" dirty="0" err="1"/>
              <a:t>załonowa</a:t>
            </a:r>
            <a:r>
              <a:rPr lang="pl-PL" dirty="0"/>
              <a:t> szyi pęcherza</a:t>
            </a:r>
          </a:p>
          <a:p>
            <a:r>
              <a:rPr lang="pl-PL" dirty="0"/>
              <a:t>- I / II° ciężkości klinicznej</a:t>
            </a:r>
          </a:p>
          <a:p>
            <a:r>
              <a:rPr lang="pl-PL" dirty="0"/>
              <a:t>- </a:t>
            </a:r>
            <a:r>
              <a:rPr lang="pl-PL" dirty="0" err="1"/>
              <a:t>Pclos</a:t>
            </a:r>
            <a:r>
              <a:rPr lang="pl-PL" dirty="0"/>
              <a:t> ~ 40 - 65 cm H2O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2. “Cewka niskociśnieniowa”</a:t>
            </a:r>
          </a:p>
          <a:p>
            <a:r>
              <a:rPr lang="pl-PL" dirty="0"/>
              <a:t>- wysoka </a:t>
            </a:r>
            <a:r>
              <a:rPr lang="pl-PL" dirty="0" err="1"/>
              <a:t>załonowa</a:t>
            </a:r>
            <a:r>
              <a:rPr lang="pl-PL" dirty="0"/>
              <a:t> pozycja szyi pęcherza</a:t>
            </a:r>
          </a:p>
          <a:p>
            <a:r>
              <a:rPr lang="pl-PL" dirty="0"/>
              <a:t>- II / III° ciężkości klinicznej</a:t>
            </a:r>
          </a:p>
          <a:p>
            <a:r>
              <a:rPr lang="pl-PL" dirty="0"/>
              <a:t>- </a:t>
            </a:r>
            <a:r>
              <a:rPr lang="pl-PL" dirty="0" err="1"/>
              <a:t>Pclos</a:t>
            </a:r>
            <a:r>
              <a:rPr lang="pl-PL" dirty="0"/>
              <a:t> &lt; 40 cm H2O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398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088B36-8094-749C-5E0B-ACB0F8FEE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995474"/>
            <a:ext cx="3357485" cy="4703578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/>
              <a:t>Strategia leczenia</a:t>
            </a:r>
            <a:br>
              <a:rPr lang="pl-PL" sz="3200" b="1" dirty="0"/>
            </a:br>
            <a:r>
              <a:rPr lang="pl-PL" sz="3200" b="1" dirty="0"/>
              <a:t>wysiłkowego nietrzymania moczu:</a:t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20" name="Symbol zastępczy zawartości 2">
            <a:extLst>
              <a:ext uri="{FF2B5EF4-FFF2-40B4-BE49-F238E27FC236}">
                <a16:creationId xmlns:a16="http://schemas.microsoft.com/office/drawing/2014/main" id="{B92A9D99-B32C-2E09-642E-57B8C6709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955323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22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bliżenie nieotwartych blistrów z pigułkami">
            <a:extLst>
              <a:ext uri="{FF2B5EF4-FFF2-40B4-BE49-F238E27FC236}">
                <a16:creationId xmlns:a16="http://schemas.microsoft.com/office/drawing/2014/main" id="{B72278ED-3996-35EE-6034-59E03C6C8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3260" b="11189"/>
          <a:stretch/>
        </p:blipFill>
        <p:spPr>
          <a:xfrm>
            <a:off x="20" y="-116948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C4D2466-C18F-C020-AE9B-E3401014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Leczenie zachowawcze</a:t>
            </a:r>
            <a:br>
              <a:rPr lang="pl-PL" b="1" dirty="0"/>
            </a:br>
            <a:r>
              <a:rPr lang="pl-PL" b="1" dirty="0"/>
              <a:t>wysiłkowego nietrzymania moczu: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78BACC-6641-705C-EF4C-BBD1DB4C3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Zlikwidowanie odwracalnych czynników ryzyka,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r>
              <a:rPr lang="pl-PL" dirty="0"/>
              <a:t>zmiany stylu życia—ruch, prawidłowa dieta bogata w błonnik, brak </a:t>
            </a:r>
            <a:r>
              <a:rPr lang="pl-PL" dirty="0" err="1"/>
              <a:t>dżwigania</a:t>
            </a:r>
            <a:endParaRPr lang="pl-PL" dirty="0"/>
          </a:p>
          <a:p>
            <a:r>
              <a:rPr lang="pl-PL" dirty="0"/>
              <a:t>-zmniejszenie (lub zaprzestanie) spożycia alkoholu i kofeiny</a:t>
            </a:r>
          </a:p>
          <a:p>
            <a:r>
              <a:rPr lang="pl-PL" dirty="0"/>
              <a:t>-zmniejszenie masy ciała w przypadku nadwagi i otyłości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4659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tle na podłodze siłowni">
            <a:extLst>
              <a:ext uri="{FF2B5EF4-FFF2-40B4-BE49-F238E27FC236}">
                <a16:creationId xmlns:a16="http://schemas.microsoft.com/office/drawing/2014/main" id="{ACBB46A0-37FC-480A-E77E-3E9148BC3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618B5C6-7913-27A5-94EB-B15B7610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Leczenie zachowawcze</a:t>
            </a:r>
            <a:br>
              <a:rPr lang="pl-PL" b="1" dirty="0"/>
            </a:br>
            <a:r>
              <a:rPr lang="pl-PL" b="1" dirty="0"/>
              <a:t>wysiłkowego nietrzymania moczu:</a:t>
            </a:r>
            <a:br>
              <a:rPr lang="pl-PL" b="1" dirty="0"/>
            </a:br>
            <a:r>
              <a:rPr lang="pl-PL" b="1" dirty="0"/>
              <a:t>Ćwiczenie mięśni kegla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D3BF57-F8F1-6681-597E-9040A0D0C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10363826" cy="439521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l-PL" sz="1800" dirty="0"/>
              <a:t>Mięśnie Kegla (</a:t>
            </a:r>
            <a:r>
              <a:rPr lang="pl-PL" sz="1800" dirty="0" err="1"/>
              <a:t>łonowo-guziczne</a:t>
            </a:r>
            <a:r>
              <a:rPr lang="pl-PL" sz="1800" dirty="0"/>
              <a:t>) wchodzą w skład mięśnia dźwigacza odbytu i są specyficzną konstrukcją w ciele kobiety. Zajmują one przestrzeń od spojenia łonowego aż do odbytu</a:t>
            </a:r>
          </a:p>
          <a:p>
            <a:pPr>
              <a:lnSpc>
                <a:spcPct val="110000"/>
              </a:lnSpc>
            </a:pPr>
            <a:r>
              <a:rPr lang="pl-PL" sz="1800" dirty="0"/>
              <a:t>Fizjoterapeuta </a:t>
            </a:r>
            <a:r>
              <a:rPr lang="pl-PL" sz="1800" dirty="0" err="1"/>
              <a:t>uroginekologiczny</a:t>
            </a:r>
            <a:endParaRPr lang="pl-PL" sz="1800" dirty="0"/>
          </a:p>
          <a:p>
            <a:pPr>
              <a:lnSpc>
                <a:spcPct val="110000"/>
              </a:lnSpc>
            </a:pPr>
            <a:r>
              <a:rPr lang="pl-PL" sz="1800" dirty="0"/>
              <a:t> Początkowo rozluźnienie mięśni powinno trwać tyle samo co ich napięcie. Później można napięcie    utrzymywać dłużej niż rozluźnienie.</a:t>
            </a:r>
          </a:p>
          <a:p>
            <a:pPr>
              <a:lnSpc>
                <a:spcPct val="110000"/>
              </a:lnSpc>
            </a:pPr>
            <a:r>
              <a:rPr lang="pl-PL" sz="1800" dirty="0"/>
              <a:t> na początku tyle powtórzeń, ile potrzeba, aby zmęczyć mięśnie – początkowo będzie to dosłownie kilka silnych napięć, później mięśnie nie będą już chciały się tak mocno napinać. Dłuższy trening nie będzie już efektywny. Z upływem czasu zwiększa się liczbę powtórzeń i serii.</a:t>
            </a:r>
          </a:p>
          <a:p>
            <a:pPr>
              <a:lnSpc>
                <a:spcPct val="110000"/>
              </a:lnSpc>
            </a:pPr>
            <a:r>
              <a:rPr lang="pl-PL" sz="1800" dirty="0" err="1"/>
              <a:t>Piewsze</a:t>
            </a:r>
            <a:r>
              <a:rPr lang="pl-PL" sz="1800" dirty="0"/>
              <a:t> efekty ćwiczeń powinny pojawić się po ok. 6 tygodniach. Jednak ćwiczenia warto kontynuować, choć można to robić z mniejszą częstością, np. 3-4 razy w tygodniu. Jeżeli mimo treningu nie będzie widać efektu, </a:t>
            </a:r>
          </a:p>
        </p:txBody>
      </p:sp>
    </p:spTree>
    <p:extLst>
      <p:ext uri="{BB962C8B-B14F-4D97-AF65-F5344CB8AC3E}">
        <p14:creationId xmlns:p14="http://schemas.microsoft.com/office/powerpoint/2010/main" val="48368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E5A3E-B3A4-482F-789E-DE6A2D6D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3771438" cy="4018201"/>
          </a:xfrm>
        </p:spPr>
        <p:txBody>
          <a:bodyPr>
            <a:normAutofit/>
          </a:bodyPr>
          <a:lstStyle/>
          <a:p>
            <a:pPr algn="l"/>
            <a:r>
              <a:rPr lang="pl-PL" sz="3100" b="1" dirty="0"/>
              <a:t>Nietrzymanie moczu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B2C398-BA07-A698-79E4-2758F2719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2800" u="sng" dirty="0"/>
              <a:t>Definicja</a:t>
            </a:r>
            <a:r>
              <a:rPr lang="pl-PL" sz="2800" dirty="0"/>
              <a:t>: jakikolwiek epizod niezależnego od woli wycieku moczu z pęcherza moczowego (WHO/ICS)</a:t>
            </a:r>
          </a:p>
          <a:p>
            <a:endParaRPr lang="pl-PL" sz="2800" dirty="0"/>
          </a:p>
          <a:p>
            <a:pPr marL="0" indent="0">
              <a:buNone/>
            </a:pPr>
            <a:r>
              <a:rPr lang="pl-PL" sz="2800" dirty="0"/>
              <a:t>NTM dotyczy:</a:t>
            </a:r>
          </a:p>
          <a:p>
            <a:pPr marL="0" indent="0">
              <a:buNone/>
            </a:pPr>
            <a:r>
              <a:rPr lang="pl-PL" sz="2800" dirty="0"/>
              <a:t>• 3,5 mln seniorów </a:t>
            </a:r>
          </a:p>
          <a:p>
            <a:pPr marL="0" indent="0">
              <a:buNone/>
            </a:pPr>
            <a:r>
              <a:rPr lang="pl-PL" sz="2800" dirty="0"/>
              <a:t>w tym:</a:t>
            </a:r>
          </a:p>
          <a:p>
            <a:r>
              <a:rPr lang="pl-PL" sz="2800" dirty="0"/>
              <a:t>• 2,7 mln kobiet </a:t>
            </a:r>
          </a:p>
          <a:p>
            <a:r>
              <a:rPr lang="pl-PL" sz="2800" dirty="0"/>
              <a:t>• 0,8 mln mężczyzn </a:t>
            </a:r>
          </a:p>
        </p:txBody>
      </p:sp>
    </p:spTree>
    <p:extLst>
      <p:ext uri="{BB962C8B-B14F-4D97-AF65-F5344CB8AC3E}">
        <p14:creationId xmlns:p14="http://schemas.microsoft.com/office/powerpoint/2010/main" val="3530161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204775-A4A2-5A74-5DCC-C0C51D2F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5" name="Symbol zastępczy zawartości 4" descr="Obraz zawierający kreskówka&#10;&#10;Opis wygenerowany automatycznie">
            <a:extLst>
              <a:ext uri="{FF2B5EF4-FFF2-40B4-BE49-F238E27FC236}">
                <a16:creationId xmlns:a16="http://schemas.microsoft.com/office/drawing/2014/main" id="{A5E2C502-275D-1A69-ACAF-A20834045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60" y="187842"/>
            <a:ext cx="8737600" cy="6553200"/>
          </a:xfrm>
        </p:spPr>
      </p:pic>
    </p:spTree>
    <p:extLst>
      <p:ext uri="{BB962C8B-B14F-4D97-AF65-F5344CB8AC3E}">
        <p14:creationId xmlns:p14="http://schemas.microsoft.com/office/powerpoint/2010/main" val="205637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606EEC-884D-8B67-C6F5-2BE3AC08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1" y="1603449"/>
            <a:ext cx="4612758" cy="30961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 err="1"/>
              <a:t>Leczenie</a:t>
            </a:r>
            <a:r>
              <a:rPr lang="en-US" sz="3400" b="1" dirty="0"/>
              <a:t> </a:t>
            </a:r>
            <a:r>
              <a:rPr lang="en-US" sz="3400" b="1" dirty="0" err="1"/>
              <a:t>zachowawcze</a:t>
            </a:r>
            <a:br>
              <a:rPr lang="en-US" sz="3400" b="1" dirty="0"/>
            </a:br>
            <a:r>
              <a:rPr lang="en-US" sz="3400" b="1" dirty="0" err="1"/>
              <a:t>wysiłkowego</a:t>
            </a:r>
            <a:r>
              <a:rPr lang="en-US" sz="3400" b="1" dirty="0"/>
              <a:t> </a:t>
            </a:r>
            <a:r>
              <a:rPr lang="en-US" sz="3400" b="1" dirty="0" err="1"/>
              <a:t>nietrzymania</a:t>
            </a:r>
            <a:r>
              <a:rPr lang="en-US" sz="3400" b="1" dirty="0"/>
              <a:t> </a:t>
            </a:r>
            <a:r>
              <a:rPr lang="en-US" sz="3400" b="1" dirty="0" err="1"/>
              <a:t>moczu</a:t>
            </a:r>
            <a:r>
              <a:rPr lang="en-US" sz="3400" b="1" dirty="0"/>
              <a:t>: Pessary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CF9FA13-83B6-A847-EB2F-63AC447C8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62" r="6600" b="-1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61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0EDE0F-BD19-B2D6-D40D-DBFA936A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510363"/>
            <a:ext cx="3902149" cy="5816009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/>
              <a:t>Leczenie zachowawcze</a:t>
            </a:r>
            <a:br>
              <a:rPr lang="pl-PL" sz="2800" b="1" dirty="0"/>
            </a:br>
            <a:r>
              <a:rPr lang="pl-PL" sz="2800" b="1" dirty="0"/>
              <a:t>wysiłkowego nietrzymania moczu:</a:t>
            </a:r>
            <a:br>
              <a:rPr lang="pl-PL" sz="2800" b="1" dirty="0"/>
            </a:br>
            <a:r>
              <a:rPr lang="pl-PL" sz="2800" b="1" dirty="0"/>
              <a:t>leczenie </a:t>
            </a:r>
            <a:r>
              <a:rPr lang="pl-PL" sz="2800" b="1" dirty="0" err="1"/>
              <a:t>hipoestogenizmu</a:t>
            </a: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E0054-0C47-73F3-B0F9-D840CDB22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400" dirty="0"/>
              <a:t>Preparaty estrogenowe do stosowania miejscowego:</a:t>
            </a:r>
          </a:p>
          <a:p>
            <a:r>
              <a:rPr lang="pl-PL" sz="2400" dirty="0"/>
              <a:t>Krem ( </a:t>
            </a:r>
            <a:r>
              <a:rPr lang="pl-PL" sz="2400" dirty="0" err="1"/>
              <a:t>ovestin,oekolp</a:t>
            </a:r>
            <a:r>
              <a:rPr lang="pl-PL" sz="2400" dirty="0"/>
              <a:t>)</a:t>
            </a:r>
          </a:p>
          <a:p>
            <a:r>
              <a:rPr lang="pl-PL" sz="2400" dirty="0"/>
              <a:t>Globulki ( </a:t>
            </a:r>
            <a:r>
              <a:rPr lang="pl-PL" sz="2400" dirty="0" err="1"/>
              <a:t>oekolp</a:t>
            </a:r>
            <a:r>
              <a:rPr lang="pl-PL" sz="2400" dirty="0"/>
              <a:t> forte)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Schemat stosowania- 2x w tygodniu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989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4E1916-AC25-1C1C-BF5A-15A83F26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Laserowe leczenie wysiłkowego nietrzymania moczu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8A15F1-192A-650F-442B-B5403697FF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Terapia prowadzi do </a:t>
            </a:r>
          </a:p>
          <a:p>
            <a:r>
              <a:rPr lang="pl-PL" dirty="0"/>
              <a:t>wzmocnienia powięzi pochwowo-pęcherzowej </a:t>
            </a:r>
          </a:p>
          <a:p>
            <a:r>
              <a:rPr lang="pl-PL" dirty="0"/>
              <a:t>stymulacji kolagenu śluzówki pochwy</a:t>
            </a:r>
          </a:p>
          <a:p>
            <a:r>
              <a:rPr lang="pl-PL" dirty="0"/>
              <a:t>zmniejszenia kąta nachylenia cewki moczowej, co pozwala przywrócić jej prawidłowe funkcje.</a:t>
            </a:r>
          </a:p>
          <a:p>
            <a:r>
              <a:rPr lang="pl-PL" dirty="0"/>
              <a:t>wzmocnienie ścian pochwy oraz powięzi </a:t>
            </a:r>
            <a:r>
              <a:rPr lang="pl-PL" dirty="0" err="1"/>
              <a:t>wewnątrzmiedniczej</a:t>
            </a:r>
            <a:r>
              <a:rPr lang="pl-PL" dirty="0"/>
              <a:t> i ujścia cewki moczowej.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765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zekrój poprzeczny łodygi rośliny pod mikroskopem">
            <a:extLst>
              <a:ext uri="{FF2B5EF4-FFF2-40B4-BE49-F238E27FC236}">
                <a16:creationId xmlns:a16="http://schemas.microsoft.com/office/drawing/2014/main" id="{47A2F3CF-12D4-7A50-9741-A6E7E035F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680" b="110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82C47CA-5C67-310B-CD8E-06E3721A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Leczenie operacyjne wysiłkowego nietrzymania moczu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471D18-4B65-5164-E928-C64E93D0F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10363826" cy="40868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800" dirty="0"/>
              <a:t>- iniekcje okołocewkowe - tłuszczu </a:t>
            </a:r>
            <a:r>
              <a:rPr lang="pl-PL" sz="1800" dirty="0" err="1"/>
              <a:t>autogennego,polytefu</a:t>
            </a:r>
            <a:r>
              <a:rPr lang="pl-PL" sz="1800" dirty="0"/>
              <a:t>, kolagenu-Zabieg polega na wstrzyknięciu środka w ścianę cewki moczowej w celu zwiększenia objętości („wypełnienia”) tkanki.  Substancja wypełniająca wspomaga mechanizm zamykania cewki moczowej i zapewnia lepszą kontrolę trzymania moczu podczas kaszlu, śmiechu, ćwiczeń lub zmiany pozycji.</a:t>
            </a:r>
          </a:p>
          <a:p>
            <a:pPr>
              <a:lnSpc>
                <a:spcPct val="110000"/>
              </a:lnSpc>
            </a:pPr>
            <a:r>
              <a:rPr lang="pl-PL" sz="1800" dirty="0"/>
              <a:t>- techniki </a:t>
            </a:r>
            <a:r>
              <a:rPr lang="pl-PL" sz="1800" dirty="0" err="1"/>
              <a:t>podwieszeniowe</a:t>
            </a:r>
            <a:r>
              <a:rPr lang="pl-PL" sz="1800" dirty="0"/>
              <a:t> 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pl-PL" sz="1800" dirty="0"/>
              <a:t>wszczepienie </a:t>
            </a:r>
            <a:r>
              <a:rPr lang="pl-PL" sz="1800" dirty="0" err="1"/>
              <a:t>beznapięciowej</a:t>
            </a:r>
            <a:r>
              <a:rPr lang="pl-PL" sz="1800" dirty="0"/>
              <a:t> taśmy podtrzymującej cewkę (</a:t>
            </a:r>
            <a:r>
              <a:rPr lang="pl-PL" sz="1800" b="1" dirty="0"/>
              <a:t>TOT, TVT</a:t>
            </a:r>
            <a:r>
              <a:rPr lang="pl-PL" sz="1800" dirty="0"/>
              <a:t>) Skuteczność tego typu operacji jest szacowana na 96%.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pl-PL" sz="1800" dirty="0"/>
              <a:t>operację </a:t>
            </a:r>
            <a:r>
              <a:rPr lang="pl-PL" sz="1800" dirty="0" err="1"/>
              <a:t>Burcha</a:t>
            </a:r>
            <a:r>
              <a:rPr lang="pl-PL" sz="1800" dirty="0"/>
              <a:t>, która polega na podwieszeniu tkanek okolicy szyi pęcherza do więzadła ściany jamy brzusznej w okolicy spojenia łonowego. </a:t>
            </a:r>
            <a:r>
              <a:rPr lang="pl-PL" sz="1800" dirty="0" err="1"/>
              <a:t>Skutecznosc</a:t>
            </a:r>
            <a:r>
              <a:rPr lang="pl-PL" sz="1800" dirty="0"/>
              <a:t> 80 %. Preferowana u kobiet które nie zakończyły rozrodu</a:t>
            </a:r>
          </a:p>
        </p:txBody>
      </p:sp>
    </p:spTree>
    <p:extLst>
      <p:ext uri="{BB962C8B-B14F-4D97-AF65-F5344CB8AC3E}">
        <p14:creationId xmlns:p14="http://schemas.microsoft.com/office/powerpoint/2010/main" val="3712715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C7E5C-1F7E-5E5A-DA2B-06EF98A8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939ACDC-2B91-73AC-9130-F2B7A3491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3773" y="885568"/>
            <a:ext cx="10452431" cy="51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5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0F9C46-F3FF-260D-EE59-64B0E64D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3367400" cy="4018201"/>
          </a:xfrm>
        </p:spPr>
        <p:txBody>
          <a:bodyPr>
            <a:normAutofit/>
          </a:bodyPr>
          <a:lstStyle/>
          <a:p>
            <a:pPr algn="l"/>
            <a:r>
              <a:rPr lang="pl-PL" b="1" dirty="0"/>
              <a:t>Pęcherz moczowy</a:t>
            </a:r>
            <a:br>
              <a:rPr lang="pl-PL" b="1" dirty="0"/>
            </a:br>
            <a:r>
              <a:rPr lang="pl-PL" b="1" dirty="0"/>
              <a:t>nadaktywny (OAB)</a:t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C72E92-A6B7-83D3-115F-F15AD211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-95693"/>
            <a:ext cx="6576591" cy="6857999"/>
          </a:xfrm>
        </p:spPr>
        <p:txBody>
          <a:bodyPr anchor="ctr">
            <a:noAutofit/>
          </a:bodyPr>
          <a:lstStyle/>
          <a:p>
            <a:r>
              <a:rPr lang="pl-PL" dirty="0"/>
              <a:t>(dawniej: Niestabilność mięśnia </a:t>
            </a:r>
            <a:r>
              <a:rPr lang="pl-PL" dirty="0" err="1"/>
              <a:t>wypieracza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pl-PL" dirty="0"/>
              <a:t>Sytuacja, kiedy pacjent niemający przepełnionego</a:t>
            </a:r>
          </a:p>
          <a:p>
            <a:pPr marL="0" indent="0">
              <a:buNone/>
            </a:pPr>
            <a:r>
              <a:rPr lang="pl-PL" dirty="0"/>
              <a:t>pęcherza czuje nagłe parcie na pęcherz, określane</a:t>
            </a:r>
          </a:p>
          <a:p>
            <a:pPr marL="0" indent="0">
              <a:buNone/>
            </a:pPr>
            <a:r>
              <a:rPr lang="pl-PL" dirty="0"/>
              <a:t>jako nieprzewidywalna, nagła, intensywna, trudna</a:t>
            </a:r>
          </a:p>
          <a:p>
            <a:pPr marL="0" indent="0">
              <a:buNone/>
            </a:pPr>
            <a:r>
              <a:rPr lang="pl-PL" dirty="0"/>
              <a:t>do powstrzymania potrzeba oddania moczu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Epizod parcia może skończyć się</a:t>
            </a:r>
          </a:p>
          <a:p>
            <a:pPr marL="0" indent="0">
              <a:buNone/>
            </a:pPr>
            <a:r>
              <a:rPr lang="pl-PL" dirty="0"/>
              <a:t>popuszczeniem moczu (mokre OAB) lub jego za-</a:t>
            </a:r>
          </a:p>
          <a:p>
            <a:pPr marL="0" indent="0">
              <a:buNone/>
            </a:pPr>
            <a:r>
              <a:rPr lang="pl-PL" dirty="0"/>
              <a:t>trzymaniem z trudnością (suche OAB).</a:t>
            </a:r>
          </a:p>
          <a:p>
            <a:endParaRPr lang="pl-PL" dirty="0"/>
          </a:p>
          <a:p>
            <a:r>
              <a:rPr lang="pl-PL" dirty="0"/>
              <a:t>Rozpoznanie OAB ustala się na podstawie wywiadu i 3-dniowej karty mikcji</a:t>
            </a:r>
          </a:p>
        </p:txBody>
      </p:sp>
    </p:spTree>
    <p:extLst>
      <p:ext uri="{BB962C8B-B14F-4D97-AF65-F5344CB8AC3E}">
        <p14:creationId xmlns:p14="http://schemas.microsoft.com/office/powerpoint/2010/main" val="2798896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7C5D4E-15BF-0640-2139-73AF2C97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4228638" cy="4034602"/>
          </a:xfrm>
        </p:spPr>
        <p:txBody>
          <a:bodyPr>
            <a:normAutofit/>
          </a:bodyPr>
          <a:lstStyle/>
          <a:p>
            <a:pPr algn="l"/>
            <a:r>
              <a:rPr lang="pl-PL" b="1" dirty="0"/>
              <a:t>Cechy kliniczne</a:t>
            </a:r>
            <a:br>
              <a:rPr lang="pl-PL" b="1" dirty="0"/>
            </a:br>
            <a:r>
              <a:rPr lang="pl-PL" b="1" dirty="0"/>
              <a:t>pęcherza moczowego nadaktywnego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07171A-69C0-304B-024A-4152F14D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43" y="0"/>
            <a:ext cx="6782155" cy="66347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800" b="1" dirty="0"/>
              <a:t>1. częstomocz (&gt; 8 x/24 h),</a:t>
            </a:r>
          </a:p>
          <a:p>
            <a:pPr marL="0" indent="0">
              <a:buNone/>
            </a:pPr>
            <a:r>
              <a:rPr lang="pl-PL" sz="2800" b="1" dirty="0"/>
              <a:t>2. nykturia (&gt; 2 x/noc),</a:t>
            </a:r>
          </a:p>
          <a:p>
            <a:pPr marL="0" indent="0">
              <a:buNone/>
            </a:pPr>
            <a:r>
              <a:rPr lang="pl-PL" sz="2800" b="1" dirty="0"/>
              <a:t>3. parcia naglące,</a:t>
            </a:r>
          </a:p>
          <a:p>
            <a:pPr marL="0" indent="0">
              <a:buNone/>
            </a:pPr>
            <a:r>
              <a:rPr lang="pl-PL" sz="2800" dirty="0"/>
              <a:t>4. nietrzymanie moczu (lub nie),</a:t>
            </a:r>
          </a:p>
          <a:p>
            <a:pPr marL="0" indent="0">
              <a:buNone/>
            </a:pPr>
            <a:r>
              <a:rPr lang="pl-PL" sz="2800" dirty="0"/>
              <a:t>5. paradoksalnie małe porcje moczu,</a:t>
            </a:r>
          </a:p>
          <a:p>
            <a:pPr marL="0" indent="0">
              <a:buNone/>
            </a:pPr>
            <a:r>
              <a:rPr lang="pl-PL" sz="2800" dirty="0"/>
              <a:t>6. ból w okolicy </a:t>
            </a:r>
            <a:r>
              <a:rPr lang="pl-PL" sz="2800" dirty="0" err="1"/>
              <a:t>załonowej</a:t>
            </a:r>
            <a:r>
              <a:rPr lang="pl-PL" sz="2800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1677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932ADE-5E93-F583-B963-6A9A7405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658194-A7DA-6037-D8CC-D4258EBBD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E30C922-AA1B-0D7C-DF1B-6334F5825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323850"/>
            <a:ext cx="82867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25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7E0C17-70AA-AE2C-9280-65C18C16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3" y="1419900"/>
            <a:ext cx="3510937" cy="4018201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/>
              <a:t>‘Samoistna’ nadaktywność</a:t>
            </a:r>
            <a:br>
              <a:rPr lang="pl-PL" sz="2800" b="1" dirty="0"/>
            </a:br>
            <a:r>
              <a:rPr lang="pl-PL" sz="2800" b="1" dirty="0"/>
              <a:t>mięśnia </a:t>
            </a:r>
            <a:r>
              <a:rPr lang="pl-PL" sz="2800" b="1" dirty="0" err="1"/>
              <a:t>wypieracza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9E472-0866-3A27-4BAC-7D157BC5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r>
              <a:rPr lang="pl-PL" dirty="0"/>
              <a:t>1. nadmierna wrażliwość </a:t>
            </a:r>
            <a:r>
              <a:rPr lang="pl-PL" dirty="0" err="1"/>
              <a:t>mechano</a:t>
            </a:r>
            <a:r>
              <a:rPr lang="pl-PL" dirty="0"/>
              <a:t>-receptorów ścian pęcherza,</a:t>
            </a:r>
          </a:p>
          <a:p>
            <a:r>
              <a:rPr lang="pl-PL" dirty="0"/>
              <a:t>2. “dziecięca” niedojrzałość ośrodków korowych sterujących (-) </a:t>
            </a:r>
            <a:r>
              <a:rPr lang="pl-PL" dirty="0" err="1"/>
              <a:t>ośrodkiemmikcji</a:t>
            </a:r>
            <a:r>
              <a:rPr lang="pl-PL" dirty="0"/>
              <a:t> w moście,</a:t>
            </a:r>
          </a:p>
          <a:p>
            <a:r>
              <a:rPr lang="pl-PL" dirty="0"/>
              <a:t>3. skrócenie odruchu mikcji przez </a:t>
            </a:r>
            <a:r>
              <a:rPr lang="pl-PL" dirty="0" err="1"/>
              <a:t>śródścienną</a:t>
            </a:r>
            <a:r>
              <a:rPr lang="pl-PL" dirty="0"/>
              <a:t> ultrakrótką pętlę czuciowo-ruchową w pęcherzu</a:t>
            </a:r>
          </a:p>
        </p:txBody>
      </p:sp>
    </p:spTree>
    <p:extLst>
      <p:ext uri="{BB962C8B-B14F-4D97-AF65-F5344CB8AC3E}">
        <p14:creationId xmlns:p14="http://schemas.microsoft.com/office/powerpoint/2010/main" val="277003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Czcionka, zrzut ekranu, Jaskrawoniebieski&#10;&#10;Opis wygenerowany automatycznie">
            <a:extLst>
              <a:ext uri="{FF2B5EF4-FFF2-40B4-BE49-F238E27FC236}">
                <a16:creationId xmlns:a16="http://schemas.microsoft.com/office/drawing/2014/main" id="{0AA8A45A-B62F-041B-00EC-B894F857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5" y="2492042"/>
            <a:ext cx="6909479" cy="1882833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A708CB-D5FE-2AD6-ECDD-D77CD50B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pl-PL" sz="1700" dirty="0"/>
              <a:t>elementy diagnostyki, które</a:t>
            </a:r>
            <a:br>
              <a:rPr lang="pl-PL" sz="1700" dirty="0"/>
            </a:br>
            <a:r>
              <a:rPr lang="pl-PL" sz="1700" dirty="0"/>
              <a:t>łatwo może wykonać lekarz pierwszego kontaktu:</a:t>
            </a:r>
            <a:br>
              <a:rPr lang="pl-PL" sz="1700" dirty="0"/>
            </a:br>
            <a:endParaRPr lang="pl-PL" sz="1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37AD9C-4F7D-5ED2-898F-F045F361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900"/>
              <a:t>• wywiad ukierunkowany na objawy NM, uzu-pełniony kwestionariuszem, obejmujący rów-nież styl życia pacjentki i jej nawyki żywieniowe,</a:t>
            </a:r>
          </a:p>
          <a:p>
            <a:pPr>
              <a:lnSpc>
                <a:spcPct val="110000"/>
              </a:lnSpc>
            </a:pPr>
            <a:r>
              <a:rPr lang="pl-PL" sz="900"/>
              <a:t>• badanie fizykalne, ocena masy ciała,</a:t>
            </a:r>
          </a:p>
          <a:p>
            <a:pPr>
              <a:lnSpc>
                <a:spcPct val="110000"/>
              </a:lnSpc>
            </a:pPr>
            <a:r>
              <a:rPr lang="pl-PL" sz="900"/>
              <a:t>• badanie ginekologiczne i ocena statyki narządu rodnego oraz stopnia estrogenizacji pochwy,</a:t>
            </a:r>
          </a:p>
          <a:p>
            <a:pPr>
              <a:lnSpc>
                <a:spcPct val="110000"/>
              </a:lnSpc>
            </a:pPr>
            <a:r>
              <a:rPr lang="pl-PL" sz="900"/>
              <a:t>• test kaszlowy (w pozycji stojącej),</a:t>
            </a:r>
          </a:p>
          <a:p>
            <a:pPr>
              <a:lnSpc>
                <a:spcPct val="110000"/>
              </a:lnSpc>
            </a:pPr>
            <a:r>
              <a:rPr lang="pl-PL" sz="900"/>
              <a:t>• badanie odruchu opuszkowo-jamistego (wy-kluczenie przyczyn neurologicznych NM),</a:t>
            </a:r>
          </a:p>
          <a:p>
            <a:pPr>
              <a:lnSpc>
                <a:spcPct val="110000"/>
              </a:lnSpc>
            </a:pPr>
            <a:r>
              <a:rPr lang="pl-PL" sz="900"/>
              <a:t>• ocena zalegania moczu po mikcji (przezbrzusz-ne USG, które pozwala też na wykluczenie innych nieprawidłowości w jamie brzusznej),</a:t>
            </a:r>
          </a:p>
          <a:p>
            <a:pPr>
              <a:lnSpc>
                <a:spcPct val="110000"/>
              </a:lnSpc>
            </a:pPr>
            <a:r>
              <a:rPr lang="pl-PL" sz="900"/>
              <a:t>• analiza i ewentualnie posiew moczu,</a:t>
            </a:r>
          </a:p>
          <a:p>
            <a:pPr>
              <a:lnSpc>
                <a:spcPct val="110000"/>
              </a:lnSpc>
            </a:pPr>
            <a:r>
              <a:rPr lang="pl-PL" sz="900"/>
              <a:t>• ocena 24- lub 72-godzinnego dzienniczka mikcji</a:t>
            </a:r>
          </a:p>
        </p:txBody>
      </p:sp>
    </p:spTree>
    <p:extLst>
      <p:ext uri="{BB962C8B-B14F-4D97-AF65-F5344CB8AC3E}">
        <p14:creationId xmlns:p14="http://schemas.microsoft.com/office/powerpoint/2010/main" val="1424274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7B7B3A-3472-640D-A27E-DDA9EA1D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59" y="1419899"/>
            <a:ext cx="3392999" cy="4018201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latin typeface="Arial" panose="020B0604020202020204" pitchFamily="34" charset="0"/>
              </a:rPr>
              <a:t>Wtórna nadaktywność</a:t>
            </a:r>
            <a:br>
              <a:rPr lang="pl-PL" sz="2800" b="1" dirty="0"/>
            </a:br>
            <a:r>
              <a:rPr lang="pl-PL" sz="2800" b="1" dirty="0">
                <a:latin typeface="Arial" panose="020B0604020202020204" pitchFamily="34" charset="0"/>
              </a:rPr>
              <a:t>mięśnia </a:t>
            </a:r>
            <a:r>
              <a:rPr lang="pl-PL" sz="2800" b="1" dirty="0" err="1">
                <a:latin typeface="Arial" panose="020B0604020202020204" pitchFamily="34" charset="0"/>
              </a:rPr>
              <a:t>wypieracza</a:t>
            </a: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F575D3-2AB6-2BFB-1C73-9E609F026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318977"/>
            <a:ext cx="7313783" cy="636890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br>
              <a:rPr lang="pl-PL" dirty="0">
                <a:effectLst/>
              </a:rPr>
            </a:br>
            <a:r>
              <a:rPr lang="pl-PL" sz="2400" dirty="0">
                <a:effectLst/>
                <a:latin typeface="Arial" panose="020B0604020202020204" pitchFamily="34" charset="0"/>
              </a:rPr>
              <a:t>1. procesy starzenia się</a:t>
            </a:r>
            <a:br>
              <a:rPr lang="pl-PL" sz="2400" dirty="0">
                <a:effectLst/>
              </a:rPr>
            </a:br>
            <a:r>
              <a:rPr lang="pl-PL" sz="2400" dirty="0">
                <a:latin typeface="Arial" panose="020B0604020202020204" pitchFamily="34" charset="0"/>
              </a:rPr>
              <a:t>2. niedobory hormonalne: po menopauzie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400" dirty="0">
                <a:latin typeface="Arial" panose="020B0604020202020204" pitchFamily="34" charset="0"/>
              </a:rPr>
              <a:t>3</a:t>
            </a:r>
            <a:r>
              <a:rPr lang="pl-PL" sz="2400" dirty="0">
                <a:effectLst/>
                <a:latin typeface="Arial" panose="020B0604020202020204" pitchFamily="34" charset="0"/>
              </a:rPr>
              <a:t>. stany zapalne dróg moczowych;</a:t>
            </a:r>
            <a:br>
              <a:rPr lang="pl-PL" sz="2400" dirty="0">
                <a:effectLst/>
              </a:rPr>
            </a:br>
            <a:r>
              <a:rPr lang="pl-PL" sz="2400" dirty="0">
                <a:effectLst/>
                <a:latin typeface="Arial" panose="020B0604020202020204" pitchFamily="34" charset="0"/>
              </a:rPr>
              <a:t>4. choroby ośrodkowego układu nerwowego;</a:t>
            </a:r>
            <a:br>
              <a:rPr lang="pl-PL" sz="2400" dirty="0">
                <a:effectLst/>
              </a:rPr>
            </a:br>
            <a:r>
              <a:rPr lang="pl-PL" sz="2400" dirty="0">
                <a:effectLst/>
                <a:latin typeface="Arial" panose="020B0604020202020204" pitchFamily="34" charset="0"/>
              </a:rPr>
              <a:t>5. choroby obwodowego układu nerwowego;</a:t>
            </a:r>
            <a:br>
              <a:rPr lang="pl-PL" sz="2400" dirty="0">
                <a:effectLst/>
              </a:rPr>
            </a:br>
            <a:r>
              <a:rPr lang="pl-PL" sz="2400" dirty="0">
                <a:effectLst/>
                <a:latin typeface="Arial" panose="020B0604020202020204" pitchFamily="34" charset="0"/>
              </a:rPr>
              <a:t>6. ciała obce w pęcherzu moczowym;</a:t>
            </a:r>
            <a:br>
              <a:rPr lang="pl-PL" sz="2400" dirty="0">
                <a:effectLst/>
              </a:rPr>
            </a:br>
            <a:r>
              <a:rPr lang="pl-PL" sz="2400" dirty="0">
                <a:effectLst/>
                <a:latin typeface="Arial" panose="020B0604020202020204" pitchFamily="34" charset="0"/>
              </a:rPr>
              <a:t>7. obecność przeszkody </a:t>
            </a:r>
            <a:r>
              <a:rPr lang="pl-PL" sz="2400" dirty="0" err="1">
                <a:effectLst/>
                <a:latin typeface="Arial" panose="020B0604020202020204" pitchFamily="34" charset="0"/>
              </a:rPr>
              <a:t>podpęcherzowej</a:t>
            </a:r>
            <a:r>
              <a:rPr lang="pl-PL" sz="2400" dirty="0">
                <a:latin typeface="Arial" panose="020B0604020202020204" pitchFamily="34" charset="0"/>
              </a:rPr>
              <a:t>(prostata)</a:t>
            </a:r>
            <a:br>
              <a:rPr lang="pl-PL" sz="2400" dirty="0">
                <a:effectLst/>
              </a:rPr>
            </a:br>
            <a:r>
              <a:rPr lang="pl-PL" sz="2400" dirty="0">
                <a:effectLst/>
                <a:latin typeface="Arial" panose="020B0604020202020204" pitchFamily="34" charset="0"/>
              </a:rPr>
              <a:t>8. następstwa operacji w miednicy mniejszej</a:t>
            </a:r>
            <a:endParaRPr lang="pl-PL" sz="2400" dirty="0">
              <a:effectLst/>
            </a:endParaRPr>
          </a:p>
          <a:p>
            <a:pPr>
              <a:lnSpc>
                <a:spcPct val="11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31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1A4557-B81A-3532-6813-3C056BF0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1419900"/>
            <a:ext cx="4008475" cy="4244526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/>
              <a:t>Nadaktywność mięśnia </a:t>
            </a:r>
            <a:r>
              <a:rPr lang="pl-PL" sz="3200" b="1" dirty="0" err="1"/>
              <a:t>wypieracza</a:t>
            </a:r>
            <a:br>
              <a:rPr lang="pl-PL" sz="3200" b="1" dirty="0"/>
            </a:br>
            <a:r>
              <a:rPr lang="pl-PL" sz="3200" b="1" dirty="0"/>
              <a:t>- leczenie zachowawcze: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1C43BC-0B31-176E-E318-7788DBC39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318977"/>
            <a:ext cx="7490992" cy="653902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/>
              <a:t>1. Objawowe leczenie farmakologiczne;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2.  </a:t>
            </a:r>
            <a:r>
              <a:rPr lang="pl-PL" dirty="0" err="1"/>
              <a:t>ostrzykiwanie</a:t>
            </a:r>
            <a:r>
              <a:rPr lang="pl-PL" dirty="0"/>
              <a:t> nadaktywnego </a:t>
            </a:r>
            <a:r>
              <a:rPr lang="pl-PL" dirty="0" err="1"/>
              <a:t>mieśnia</a:t>
            </a:r>
            <a:r>
              <a:rPr lang="pl-PL" dirty="0"/>
              <a:t> wypierającego mocz </a:t>
            </a:r>
            <a:r>
              <a:rPr lang="pl-PL" b="1" dirty="0"/>
              <a:t>toksyną botulinową. </a:t>
            </a:r>
            <a:r>
              <a:rPr lang="pl-PL" dirty="0"/>
              <a:t>zabieg należy powtarzać co 6-9 miesięcy.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3. </a:t>
            </a:r>
            <a:r>
              <a:rPr lang="pl-PL" dirty="0" err="1"/>
              <a:t>Estrogenoterapia</a:t>
            </a:r>
            <a:r>
              <a:rPr lang="pl-PL" dirty="0"/>
              <a:t> miejscowa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4. Stymulacja dna miednicy;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5. </a:t>
            </a:r>
            <a:r>
              <a:rPr lang="pl-PL" dirty="0" err="1"/>
              <a:t>Bladder</a:t>
            </a:r>
            <a:r>
              <a:rPr lang="pl-PL" dirty="0"/>
              <a:t> </a:t>
            </a:r>
            <a:r>
              <a:rPr lang="pl-PL" dirty="0" err="1"/>
              <a:t>drill</a:t>
            </a:r>
            <a:r>
              <a:rPr lang="pl-PL" dirty="0"/>
              <a:t> = dyscyplinowanie pęcherza; Zgodnie z rekomendacjami International </a:t>
            </a:r>
            <a:r>
              <a:rPr lang="pl-PL" dirty="0" err="1"/>
              <a:t>Consultation</a:t>
            </a:r>
            <a:r>
              <a:rPr lang="pl-PL" dirty="0"/>
              <a:t> on </a:t>
            </a:r>
            <a:r>
              <a:rPr lang="pl-PL" dirty="0" err="1"/>
              <a:t>Incontinence</a:t>
            </a:r>
            <a:r>
              <a:rPr lang="pl-PL" dirty="0"/>
              <a:t> przerwa między mikcjami w ciągu dnia początkowo, w założeniu, powinna wynosić godzinę. Następnie pacjentka podejmuje próby wydłużenia czasu między mikcjami o 15-30 minut na tydzień w celu osiągnięcia przerwy 2-3-godzinnej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6.  Terapia behawioralna (np. restrykcje płynów wieczorem, inna podaż leków moczopędnych)</a:t>
            </a:r>
          </a:p>
        </p:txBody>
      </p:sp>
    </p:spTree>
    <p:extLst>
      <p:ext uri="{BB962C8B-B14F-4D97-AF65-F5344CB8AC3E}">
        <p14:creationId xmlns:p14="http://schemas.microsoft.com/office/powerpoint/2010/main" val="3547618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7D7D16-2125-EDCA-BA17-9766C467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3" y="1654691"/>
            <a:ext cx="4455042" cy="3938034"/>
          </a:xfrm>
        </p:spPr>
        <p:txBody>
          <a:bodyPr>
            <a:normAutofit/>
          </a:bodyPr>
          <a:lstStyle/>
          <a:p>
            <a:pPr algn="l"/>
            <a:r>
              <a:rPr lang="pl-PL" b="1" dirty="0"/>
              <a:t>Lek z wyboru w leczeniu</a:t>
            </a:r>
            <a:br>
              <a:rPr lang="pl-PL" b="1" dirty="0"/>
            </a:br>
            <a:r>
              <a:rPr lang="pl-PL" b="1" dirty="0"/>
              <a:t>pęcherza nadaktywnego</a:t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EC6165C-3997-9369-0488-83D10C4F2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535972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6436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00976-235E-03E4-E05F-675D95AD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pl-PL" sz="4100" dirty="0">
                <a:latin typeface="Arial" panose="020B0604020202020204" pitchFamily="34" charset="0"/>
              </a:rPr>
              <a:t>Leczenie OAB w Polsce:</a:t>
            </a:r>
            <a:endParaRPr lang="pl-PL" sz="41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2BBF50-5E52-D1DC-C179-24BE00516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539861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u="sng" dirty="0" err="1">
                <a:latin typeface="Arial" panose="020B0604020202020204" pitchFamily="34" charset="0"/>
              </a:rPr>
              <a:t>Solifenacyna</a:t>
            </a:r>
            <a:r>
              <a:rPr lang="pl-PL" u="sng" dirty="0">
                <a:latin typeface="Arial" panose="020B0604020202020204" pitchFamily="34" charset="0"/>
              </a:rPr>
              <a:t> </a:t>
            </a:r>
            <a:r>
              <a:rPr lang="pl-PL" u="sng" dirty="0" err="1">
                <a:latin typeface="Arial" panose="020B0604020202020204" pitchFamily="34" charset="0"/>
              </a:rPr>
              <a:t>Vesicare</a:t>
            </a:r>
            <a:r>
              <a:rPr lang="pl-PL" dirty="0">
                <a:latin typeface="Arial" panose="020B0604020202020204" pitchFamily="34" charset="0"/>
              </a:rPr>
              <a:t>: 1 x 1 tabl. à 5-10 mg;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u="sng" dirty="0">
                <a:effectLst/>
                <a:latin typeface="Arial" panose="020B0604020202020204" pitchFamily="34" charset="0"/>
              </a:rPr>
              <a:t> </a:t>
            </a:r>
            <a:r>
              <a:rPr lang="pl-PL" u="sng" dirty="0" err="1">
                <a:effectLst/>
                <a:latin typeface="Arial" panose="020B0604020202020204" pitchFamily="34" charset="0"/>
              </a:rPr>
              <a:t>Mirabegron</a:t>
            </a:r>
            <a:r>
              <a:rPr lang="pl-PL" u="sng" dirty="0">
                <a:effectLst/>
                <a:latin typeface="Arial" panose="020B0604020202020204" pitchFamily="34" charset="0"/>
              </a:rPr>
              <a:t> </a:t>
            </a:r>
            <a:r>
              <a:rPr lang="pl-PL" u="sng" dirty="0" err="1">
                <a:effectLst/>
                <a:latin typeface="Arial" panose="020B0604020202020204" pitchFamily="34" charset="0"/>
              </a:rPr>
              <a:t>Betmiga</a:t>
            </a:r>
            <a:r>
              <a:rPr lang="pl-PL" dirty="0">
                <a:effectLst/>
                <a:latin typeface="Arial" panose="020B0604020202020204" pitchFamily="34" charset="0"/>
              </a:rPr>
              <a:t>: 1 x 1 tabl. à 25-50 mg;</a:t>
            </a:r>
            <a:endParaRPr lang="pl-PL" dirty="0"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effectLst/>
                <a:latin typeface="Arial" panose="020B0604020202020204" pitchFamily="34" charset="0"/>
              </a:rPr>
              <a:t>• </a:t>
            </a:r>
            <a:r>
              <a:rPr lang="pl-PL" dirty="0" err="1">
                <a:effectLst/>
                <a:latin typeface="Arial" panose="020B0604020202020204" pitchFamily="34" charset="0"/>
              </a:rPr>
              <a:t>Oksybutynina</a:t>
            </a:r>
            <a:r>
              <a:rPr lang="pl-PL" dirty="0">
                <a:effectLst/>
                <a:latin typeface="Arial" panose="020B0604020202020204" pitchFamily="34" charset="0"/>
              </a:rPr>
              <a:t> </a:t>
            </a:r>
            <a:r>
              <a:rPr lang="pl-PL" dirty="0" err="1">
                <a:effectLst/>
                <a:latin typeface="Arial" panose="020B0604020202020204" pitchFamily="34" charset="0"/>
              </a:rPr>
              <a:t>Uroton</a:t>
            </a:r>
            <a:r>
              <a:rPr lang="pl-PL" dirty="0">
                <a:effectLst/>
                <a:latin typeface="Arial" panose="020B0604020202020204" pitchFamily="34" charset="0"/>
              </a:rPr>
              <a:t>: 3 x 1 tabl. à 5 mg;</a:t>
            </a:r>
            <a:br>
              <a:rPr lang="pl-PL" dirty="0">
                <a:effectLst/>
              </a:rPr>
            </a:br>
            <a:r>
              <a:rPr lang="pl-PL" dirty="0">
                <a:effectLst/>
                <a:latin typeface="Arial" panose="020B0604020202020204" pitchFamily="34" charset="0"/>
              </a:rPr>
              <a:t>• </a:t>
            </a:r>
            <a:r>
              <a:rPr lang="pl-PL" dirty="0" err="1">
                <a:effectLst/>
                <a:latin typeface="Arial" panose="020B0604020202020204" pitchFamily="34" charset="0"/>
              </a:rPr>
              <a:t>Doxepin</a:t>
            </a:r>
            <a:r>
              <a:rPr lang="pl-PL" dirty="0">
                <a:effectLst/>
                <a:latin typeface="Arial" panose="020B0604020202020204" pitchFamily="34" charset="0"/>
              </a:rPr>
              <a:t>: 1-2 x 1 kaps. à 10-25 mg;</a:t>
            </a:r>
            <a:br>
              <a:rPr lang="pl-PL" dirty="0">
                <a:effectLst/>
              </a:rPr>
            </a:br>
            <a:r>
              <a:rPr lang="pl-PL" dirty="0">
                <a:effectLst/>
                <a:latin typeface="Arial" panose="020B0604020202020204" pitchFamily="34" charset="0"/>
              </a:rPr>
              <a:t>• </a:t>
            </a:r>
            <a:r>
              <a:rPr lang="pl-PL" dirty="0" err="1">
                <a:effectLst/>
                <a:latin typeface="Arial" panose="020B0604020202020204" pitchFamily="34" charset="0"/>
              </a:rPr>
              <a:t>Tolterodyna</a:t>
            </a:r>
            <a:r>
              <a:rPr lang="pl-PL" dirty="0">
                <a:effectLst/>
                <a:latin typeface="Arial" panose="020B0604020202020204" pitchFamily="34" charset="0"/>
              </a:rPr>
              <a:t> </a:t>
            </a:r>
            <a:r>
              <a:rPr lang="pl-PL" dirty="0" err="1">
                <a:effectLst/>
                <a:latin typeface="Arial" panose="020B0604020202020204" pitchFamily="34" charset="0"/>
              </a:rPr>
              <a:t>Uroflow</a:t>
            </a:r>
            <a:r>
              <a:rPr lang="pl-PL" dirty="0">
                <a:effectLst/>
                <a:latin typeface="Arial" panose="020B0604020202020204" pitchFamily="34" charset="0"/>
              </a:rPr>
              <a:t>: 2 x 1 tabl. à 2 mg;</a:t>
            </a:r>
            <a:br>
              <a:rPr lang="pl-PL" dirty="0">
                <a:effectLst/>
              </a:rPr>
            </a:br>
            <a:r>
              <a:rPr lang="pl-PL" dirty="0">
                <a:effectLst/>
                <a:latin typeface="Arial" panose="020B0604020202020204" pitchFamily="34" charset="0"/>
              </a:rPr>
              <a:t>• </a:t>
            </a:r>
            <a:r>
              <a:rPr lang="pl-PL" dirty="0" err="1">
                <a:effectLst/>
                <a:latin typeface="Arial" panose="020B0604020202020204" pitchFamily="34" charset="0"/>
              </a:rPr>
              <a:t>Fesoterodyna</a:t>
            </a:r>
            <a:r>
              <a:rPr lang="pl-PL" dirty="0">
                <a:effectLst/>
                <a:latin typeface="Arial" panose="020B0604020202020204" pitchFamily="34" charset="0"/>
              </a:rPr>
              <a:t> </a:t>
            </a:r>
            <a:r>
              <a:rPr lang="pl-PL" dirty="0" err="1">
                <a:effectLst/>
                <a:latin typeface="Arial" panose="020B0604020202020204" pitchFamily="34" charset="0"/>
              </a:rPr>
              <a:t>Toviaz</a:t>
            </a:r>
            <a:r>
              <a:rPr lang="pl-PL" dirty="0">
                <a:effectLst/>
                <a:latin typeface="Arial" panose="020B0604020202020204" pitchFamily="34" charset="0"/>
              </a:rPr>
              <a:t>: 2 x 1 tabl. à 4-8 mg;</a:t>
            </a:r>
            <a:br>
              <a:rPr lang="pl-PL" dirty="0">
                <a:effectLst/>
              </a:rPr>
            </a:br>
            <a:r>
              <a:rPr lang="pl-PL" dirty="0">
                <a:effectLst/>
                <a:latin typeface="Arial" panose="020B0604020202020204" pitchFamily="34" charset="0"/>
              </a:rPr>
              <a:t>• </a:t>
            </a:r>
            <a:r>
              <a:rPr lang="pl-PL" dirty="0" err="1">
                <a:effectLst/>
                <a:latin typeface="Arial" panose="020B0604020202020204" pitchFamily="34" charset="0"/>
              </a:rPr>
              <a:t>Tamsulosyna</a:t>
            </a:r>
            <a:r>
              <a:rPr lang="pl-PL" dirty="0">
                <a:effectLst/>
                <a:latin typeface="Arial" panose="020B0604020202020204" pitchFamily="34" charset="0"/>
              </a:rPr>
              <a:t> </a:t>
            </a:r>
            <a:r>
              <a:rPr lang="pl-PL" dirty="0" err="1">
                <a:effectLst/>
                <a:latin typeface="Arial" panose="020B0604020202020204" pitchFamily="34" charset="0"/>
              </a:rPr>
              <a:t>Omsal</a:t>
            </a:r>
            <a:r>
              <a:rPr lang="pl-PL" dirty="0">
                <a:effectLst/>
                <a:latin typeface="Arial" panose="020B0604020202020204" pitchFamily="34" charset="0"/>
              </a:rPr>
              <a:t>: 1 x 1 tabl. à 0,4 mg;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pl-PL" dirty="0">
                <a:effectLst/>
              </a:rPr>
            </a:br>
            <a:r>
              <a:rPr lang="pl-PL" dirty="0">
                <a:effectLst/>
                <a:latin typeface="Arial" panose="020B0604020202020204" pitchFamily="34" charset="0"/>
              </a:rPr>
              <a:t>• </a:t>
            </a:r>
            <a:r>
              <a:rPr lang="pl-PL" u="sng" dirty="0">
                <a:effectLst/>
                <a:latin typeface="Arial" panose="020B0604020202020204" pitchFamily="34" charset="0"/>
              </a:rPr>
              <a:t>estrogeny dopochwowe </a:t>
            </a:r>
            <a:r>
              <a:rPr lang="pl-PL" u="sng" dirty="0"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pl-PL" dirty="0" err="1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ovestin,oekolp</a:t>
            </a:r>
            <a:r>
              <a:rPr lang="pl-PL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)</a:t>
            </a:r>
            <a:br>
              <a:rPr lang="pl-PL" sz="1900" dirty="0">
                <a:effectLst/>
              </a:rPr>
            </a:br>
            <a:br>
              <a:rPr lang="pl-PL" sz="1900" dirty="0">
                <a:effectLst/>
              </a:rPr>
            </a:br>
            <a:br>
              <a:rPr lang="pl-PL" sz="1900" dirty="0">
                <a:effectLst/>
              </a:rPr>
            </a:b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966336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9B87F5-4BB4-E661-A9BA-43CAADB6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 fontScale="90000"/>
          </a:bodyPr>
          <a:lstStyle/>
          <a:p>
            <a:r>
              <a:rPr lang="pl-PL" sz="3700" b="1" dirty="0"/>
              <a:t>Postępowanie fizjoterapeutyczne w nietrzymaniu moczu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4C47A4-E985-6D6E-134C-EDF0C3A6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2367092"/>
            <a:ext cx="7859565" cy="3424107"/>
          </a:xfrm>
        </p:spPr>
        <p:txBody>
          <a:bodyPr>
            <a:normAutofit/>
          </a:bodyPr>
          <a:lstStyle/>
          <a:p>
            <a:r>
              <a:rPr lang="pl-PL" sz="1800" dirty="0"/>
              <a:t> Prawidłowo zaprogramowana rehabilitacja pozwala w wielu wypadkach na uniknięcie zabiegu operacyjnego, a przede wszystkim wpływa na poprawę jakości życia kobiety</a:t>
            </a:r>
          </a:p>
          <a:p>
            <a:r>
              <a:rPr lang="pl-PL" sz="1800" dirty="0"/>
              <a:t>Fizjoterapia mięśni, połączona z leczeniem zachowawczym i edukacją, daje szansę na zmniejszenie, często krępujących, </a:t>
            </a:r>
            <a:r>
              <a:rPr lang="pl-PL" sz="1800" dirty="0" err="1"/>
              <a:t>objawówzwiązanych</a:t>
            </a:r>
            <a:r>
              <a:rPr lang="pl-PL" sz="1800" dirty="0"/>
              <a:t> z nietrzymaniem moczu.</a:t>
            </a:r>
          </a:p>
        </p:txBody>
      </p:sp>
    </p:spTree>
    <p:extLst>
      <p:ext uri="{BB962C8B-B14F-4D97-AF65-F5344CB8AC3E}">
        <p14:creationId xmlns:p14="http://schemas.microsoft.com/office/powerpoint/2010/main" val="1637778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3CE3EA-2E3A-C6C3-7AA7-DEEF969A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3830FE-BEF5-B760-5EDA-91537CF10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lvl="3" indent="0">
              <a:buNone/>
            </a:pPr>
            <a:r>
              <a:rPr lang="pl-PL" sz="4800" dirty="0"/>
              <a:t>					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92109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5FD75-E2CC-7057-E903-A5E74153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3" y="1419900"/>
            <a:ext cx="3494991" cy="4018201"/>
          </a:xfrm>
        </p:spPr>
        <p:txBody>
          <a:bodyPr>
            <a:normAutofit/>
          </a:bodyPr>
          <a:lstStyle/>
          <a:p>
            <a:pPr algn="l"/>
            <a:r>
              <a:rPr lang="pl-PL" sz="3400" b="1" dirty="0"/>
              <a:t>Nietrzymanie moczu-klasyfikacja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B33E59-AF7D-6172-6506-9E67EB0F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900" dirty="0"/>
              <a:t>1</a:t>
            </a:r>
            <a:r>
              <a:rPr lang="pl-PL" sz="2400" dirty="0"/>
              <a:t>. </a:t>
            </a:r>
            <a:r>
              <a:rPr lang="pl-PL" sz="2400" dirty="0" err="1"/>
              <a:t>Przezcewkowe</a:t>
            </a:r>
            <a:r>
              <a:rPr lang="pl-PL" sz="2400" dirty="0"/>
              <a:t>:</a:t>
            </a:r>
          </a:p>
          <a:p>
            <a:pPr>
              <a:lnSpc>
                <a:spcPct val="110000"/>
              </a:lnSpc>
            </a:pPr>
            <a:r>
              <a:rPr lang="pl-PL" sz="2400" dirty="0"/>
              <a:t>a / wysiłkowe nietrzymanie moczu</a:t>
            </a:r>
          </a:p>
          <a:p>
            <a:pPr>
              <a:lnSpc>
                <a:spcPct val="110000"/>
              </a:lnSpc>
            </a:pPr>
            <a:r>
              <a:rPr lang="pl-PL" sz="2400" dirty="0"/>
              <a:t>b / nadmierna reaktywność pęcherza moczowego (OAB)</a:t>
            </a:r>
          </a:p>
          <a:p>
            <a:pPr>
              <a:lnSpc>
                <a:spcPct val="110000"/>
              </a:lnSpc>
            </a:pPr>
            <a:r>
              <a:rPr lang="pl-PL" sz="2400" dirty="0"/>
              <a:t>c / nietrzymanie z przepełnienia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400" dirty="0"/>
              <a:t>2. </a:t>
            </a:r>
            <a:r>
              <a:rPr lang="pl-PL" sz="2400" dirty="0" err="1"/>
              <a:t>Pozacewkowe</a:t>
            </a:r>
            <a:endParaRPr lang="pl-PL" sz="2400" dirty="0"/>
          </a:p>
          <a:p>
            <a:pPr>
              <a:lnSpc>
                <a:spcPct val="110000"/>
              </a:lnSpc>
            </a:pPr>
            <a:r>
              <a:rPr lang="pl-PL" sz="2400" dirty="0"/>
              <a:t>a / anomalie rozwojowe</a:t>
            </a:r>
          </a:p>
          <a:p>
            <a:pPr>
              <a:lnSpc>
                <a:spcPct val="110000"/>
              </a:lnSpc>
            </a:pPr>
            <a:r>
              <a:rPr lang="pl-PL" sz="2400" dirty="0"/>
              <a:t>b / przetoki moczowo-płciowe</a:t>
            </a:r>
          </a:p>
        </p:txBody>
      </p:sp>
    </p:spTree>
    <p:extLst>
      <p:ext uri="{BB962C8B-B14F-4D97-AF65-F5344CB8AC3E}">
        <p14:creationId xmlns:p14="http://schemas.microsoft.com/office/powerpoint/2010/main" val="208211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7B8464E-B978-2AB2-AF0B-52324AEB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591" y="640831"/>
            <a:ext cx="5589920" cy="546138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15FD75-E2CC-7057-E903-A5E74153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pl-PL" b="1" dirty="0"/>
              <a:t>Nietrzymanie moczu-klasyfikacja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B33E59-AF7D-6172-6506-9E67EB0F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36" y="2702652"/>
            <a:ext cx="5589920" cy="3881309"/>
          </a:xfrm>
        </p:spPr>
        <p:txBody>
          <a:bodyPr>
            <a:normAutofit/>
          </a:bodyPr>
          <a:lstStyle/>
          <a:p>
            <a:r>
              <a:rPr lang="pl-PL" dirty="0"/>
              <a:t>Najczęstsze typy </a:t>
            </a:r>
            <a:r>
              <a:rPr lang="pl-PL" dirty="0" err="1"/>
              <a:t>przezcewkowego</a:t>
            </a:r>
            <a:r>
              <a:rPr lang="pl-PL" dirty="0"/>
              <a:t> nietrzymania moczu:</a:t>
            </a:r>
          </a:p>
          <a:p>
            <a:r>
              <a:rPr lang="pl-PL" dirty="0"/>
              <a:t>- wysiłkowe nietrzymanie moczu (41%);</a:t>
            </a:r>
          </a:p>
          <a:p>
            <a:r>
              <a:rPr lang="pl-PL" dirty="0"/>
              <a:t>- pęcherz moczowy nadaktywny (OAB) (20,9%)</a:t>
            </a:r>
          </a:p>
          <a:p>
            <a:r>
              <a:rPr lang="pl-PL" dirty="0"/>
              <a:t>- mieszane nietrzymanie moczu (37,6%).</a:t>
            </a:r>
          </a:p>
        </p:txBody>
      </p:sp>
    </p:spTree>
    <p:extLst>
      <p:ext uri="{BB962C8B-B14F-4D97-AF65-F5344CB8AC3E}">
        <p14:creationId xmlns:p14="http://schemas.microsoft.com/office/powerpoint/2010/main" val="73255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84BB2D-F3A8-B7CA-A819-9A2112AE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955040"/>
            <a:ext cx="7216098" cy="36169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5100" dirty="0" err="1"/>
              <a:t>Wysiłkowe</a:t>
            </a:r>
            <a:br>
              <a:rPr lang="en-US" sz="5100" dirty="0"/>
            </a:br>
            <a:r>
              <a:rPr lang="en-US" sz="5100" dirty="0" err="1"/>
              <a:t>nietrzymanie</a:t>
            </a:r>
            <a:r>
              <a:rPr lang="en-US" sz="5100" dirty="0"/>
              <a:t> </a:t>
            </a:r>
            <a:r>
              <a:rPr lang="en-US" sz="5100" dirty="0" err="1"/>
              <a:t>moczu</a:t>
            </a:r>
            <a:br>
              <a:rPr lang="en-US" sz="5100" dirty="0"/>
            </a:br>
            <a:r>
              <a:rPr lang="en-US" sz="5100" dirty="0"/>
              <a:t>(WNM)</a:t>
            </a:r>
            <a:br>
              <a:rPr lang="pl-PL" sz="5100" dirty="0"/>
            </a:br>
            <a:br>
              <a:rPr lang="en-US" sz="5100" dirty="0"/>
            </a:br>
            <a:r>
              <a:rPr lang="en-US" sz="5100" dirty="0"/>
              <a:t>(ang. Stress urinary</a:t>
            </a:r>
            <a:br>
              <a:rPr lang="en-US" sz="5100" dirty="0"/>
            </a:br>
            <a:r>
              <a:rPr lang="en-US" sz="5100" dirty="0"/>
              <a:t>incontinence; SUI)</a:t>
            </a:r>
          </a:p>
        </p:txBody>
      </p:sp>
    </p:spTree>
    <p:extLst>
      <p:ext uri="{BB962C8B-B14F-4D97-AF65-F5344CB8AC3E}">
        <p14:creationId xmlns:p14="http://schemas.microsoft.com/office/powerpoint/2010/main" val="30931385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9A14F1-2842-F5DB-B023-154BD62E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81" y="1419899"/>
            <a:ext cx="3378750" cy="4018201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/>
              <a:t>Główne czynniki ryzyka rozwoju</a:t>
            </a:r>
            <a:br>
              <a:rPr lang="pl-PL" sz="2800" b="1" dirty="0"/>
            </a:br>
            <a:r>
              <a:rPr lang="pl-PL" sz="2800" b="1" dirty="0"/>
              <a:t>wysiłkowego nietrzymania moczu: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E3969D-058A-DD2A-71D0-4E34D349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446567"/>
            <a:ext cx="6931011" cy="620941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1. Poród drogami natury (Wysiłkowe nietrzymane moczu o średnim i dużym nasileniu było częstsze po porodzie siłami natury niż po cięciu cesarskim (21,3 vs 13,5%)) ,przedłużony drugi okres </a:t>
            </a:r>
            <a:r>
              <a:rPr lang="pl-PL" sz="1800" dirty="0" err="1"/>
              <a:t>porodu,,poród</a:t>
            </a:r>
            <a:r>
              <a:rPr lang="pl-PL" sz="1800" dirty="0"/>
              <a:t> kleszczowy, urodzenie płodu o masie &gt; 4000 g,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2. Otyłość i nadwaga;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3. </a:t>
            </a:r>
            <a:r>
              <a:rPr lang="pl-PL" sz="1800" dirty="0" err="1"/>
              <a:t>Hipoestrogenizm</a:t>
            </a:r>
            <a:r>
              <a:rPr lang="pl-PL" sz="1800" dirty="0"/>
              <a:t> / menopauza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4. Ciężka praca fizyczna / nadmierny wysiłek;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5. Chroniczne zaparcia;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6. Nikotynizm, uporczywy kaszel, astma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7. Wywiad rodzinny WNM;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8. Leczenie sterydami;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9. </a:t>
            </a:r>
            <a:r>
              <a:rPr lang="pl-PL" sz="1800" dirty="0" err="1"/>
              <a:t>Histerektomia</a:t>
            </a:r>
            <a:r>
              <a:rPr lang="pl-PL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12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D5684F-468A-0632-A4D2-9EAE6C9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3856498" cy="4018201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/>
              <a:t>Stopnie ciężkości klinicznej</a:t>
            </a:r>
            <a:br>
              <a:rPr lang="pl-PL" sz="3200" b="1" dirty="0"/>
            </a:br>
            <a:r>
              <a:rPr lang="pl-PL" sz="3200" b="1" dirty="0"/>
              <a:t>wysiłkowego nietrzymania moczu</a:t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07F9D27-DFE5-DE50-BF38-8755AAA15C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01008" y="1193576"/>
          <a:ext cx="6576591" cy="447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630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4043638-79A3-A30E-8A92-CC0E02381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67" b="11560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58255"/>
      </p:ext>
    </p:extLst>
  </p:cSld>
  <p:clrMapOvr>
    <a:masterClrMapping/>
  </p:clrMapOvr>
</p:sld>
</file>

<file path=ppt/theme/theme1.xml><?xml version="1.0" encoding="utf-8"?>
<a:theme xmlns:a="http://schemas.openxmlformats.org/drawingml/2006/main" name="1_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2091</Words>
  <Application>Microsoft Office PowerPoint</Application>
  <PresentationFormat>Panoramiczny</PresentationFormat>
  <Paragraphs>202</Paragraphs>
  <Slides>35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35</vt:i4>
      </vt:variant>
    </vt:vector>
  </HeadingPairs>
  <TitlesOfParts>
    <vt:vector size="42" baseType="lpstr">
      <vt:lpstr>Arial</vt:lpstr>
      <vt:lpstr>Calibri</vt:lpstr>
      <vt:lpstr>Courier New</vt:lpstr>
      <vt:lpstr>Tw Cen MT</vt:lpstr>
      <vt:lpstr>Wingdings</vt:lpstr>
      <vt:lpstr>1_Kropla</vt:lpstr>
      <vt:lpstr>Kropla</vt:lpstr>
      <vt:lpstr>Nietrzymanie moczu u kobiet. Diagnostyka i leczenie</vt:lpstr>
      <vt:lpstr>Nietrzymanie moczu</vt:lpstr>
      <vt:lpstr>elementy diagnostyki, które łatwo może wykonać lekarz pierwszego kontaktu: </vt:lpstr>
      <vt:lpstr>Nietrzymanie moczu-klasyfikacja</vt:lpstr>
      <vt:lpstr>Nietrzymanie moczu-klasyfikacja</vt:lpstr>
      <vt:lpstr>Wysiłkowe nietrzymanie moczu (WNM)  (ang. Stress urinary incontinence; SUI)</vt:lpstr>
      <vt:lpstr>Główne czynniki ryzyka rozwoju wysiłkowego nietrzymania moczu: </vt:lpstr>
      <vt:lpstr>Stopnie ciężkości klinicznej wysiłkowego nietrzymania moczu </vt:lpstr>
      <vt:lpstr>Prezentacja programu PowerPoint</vt:lpstr>
      <vt:lpstr>Pelvic Organ Prolapse Quantification</vt:lpstr>
      <vt:lpstr>Prezentacja programu PowerPoint</vt:lpstr>
      <vt:lpstr>Wysiłkowe nietrzymanie moczu</vt:lpstr>
      <vt:lpstr>Badanie  urodynamiczne </vt:lpstr>
      <vt:lpstr>Cele diagnostyki urodynamicznej: </vt:lpstr>
      <vt:lpstr>Wnioski z diagnostyki urodynamicznej </vt:lpstr>
      <vt:lpstr>Typy patogenetyczne wysiłkowego nietrzymania moczu </vt:lpstr>
      <vt:lpstr>Strategia leczenia wysiłkowego nietrzymania moczu: </vt:lpstr>
      <vt:lpstr>Leczenie zachowawcze wysiłkowego nietrzymania moczu: </vt:lpstr>
      <vt:lpstr>Leczenie zachowawcze wysiłkowego nietrzymania moczu: Ćwiczenie mięśni kegla</vt:lpstr>
      <vt:lpstr>Prezentacja programu PowerPoint</vt:lpstr>
      <vt:lpstr>Leczenie zachowawcze wysiłkowego nietrzymania moczu: Pessary</vt:lpstr>
      <vt:lpstr>Leczenie zachowawcze wysiłkowego nietrzymania moczu: leczenie hipoestogenizmu</vt:lpstr>
      <vt:lpstr>Laserowe leczenie wysiłkowego nietrzymania moczu</vt:lpstr>
      <vt:lpstr>Leczenie operacyjne wysiłkowego nietrzymania moczu </vt:lpstr>
      <vt:lpstr>Prezentacja programu PowerPoint</vt:lpstr>
      <vt:lpstr>Pęcherz moczowy nadaktywny (OAB) </vt:lpstr>
      <vt:lpstr>Cechy kliniczne pęcherza moczowego nadaktywnego </vt:lpstr>
      <vt:lpstr>Prezentacja programu PowerPoint</vt:lpstr>
      <vt:lpstr>‘Samoistna’ nadaktywność mięśnia wypieracza </vt:lpstr>
      <vt:lpstr>Wtórna nadaktywność mięśnia wypieracza</vt:lpstr>
      <vt:lpstr>Nadaktywność mięśnia wypieracza - leczenie zachowawcze: </vt:lpstr>
      <vt:lpstr>Lek z wyboru w leczeniu pęcherza nadaktywnego </vt:lpstr>
      <vt:lpstr>Leczenie OAB w Polsce:</vt:lpstr>
      <vt:lpstr>Postępowanie fizjoterapeutyczne w nietrzymaniu moczu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Nietrzymanie moczu u kobiet. Diagnostyka i leczenie</dc:title>
  <dc:creator>Kancelaria</dc:creator>
  <cp:lastModifiedBy>Kancelaria</cp:lastModifiedBy>
  <cp:revision>31</cp:revision>
  <dcterms:created xsi:type="dcterms:W3CDTF">2023-08-23T18:07:57Z</dcterms:created>
  <dcterms:modified xsi:type="dcterms:W3CDTF">2023-08-26T21:14:41Z</dcterms:modified>
</cp:coreProperties>
</file>