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31"/>
  </p:notesMasterIdLst>
  <p:sldIdLst>
    <p:sldId id="256" r:id="rId3"/>
    <p:sldId id="314" r:id="rId4"/>
    <p:sldId id="317" r:id="rId5"/>
    <p:sldId id="315" r:id="rId6"/>
    <p:sldId id="330" r:id="rId7"/>
    <p:sldId id="331" r:id="rId8"/>
    <p:sldId id="323" r:id="rId9"/>
    <p:sldId id="319" r:id="rId10"/>
    <p:sldId id="352" r:id="rId11"/>
    <p:sldId id="353" r:id="rId12"/>
    <p:sldId id="351" r:id="rId13"/>
    <p:sldId id="332" r:id="rId14"/>
    <p:sldId id="324" r:id="rId15"/>
    <p:sldId id="325" r:id="rId16"/>
    <p:sldId id="348" r:id="rId17"/>
    <p:sldId id="326" r:id="rId18"/>
    <p:sldId id="337" r:id="rId19"/>
    <p:sldId id="340" r:id="rId20"/>
    <p:sldId id="342" r:id="rId21"/>
    <p:sldId id="341" r:id="rId22"/>
    <p:sldId id="343" r:id="rId23"/>
    <p:sldId id="354" r:id="rId24"/>
    <p:sldId id="344" r:id="rId25"/>
    <p:sldId id="345" r:id="rId26"/>
    <p:sldId id="349" r:id="rId27"/>
    <p:sldId id="346" r:id="rId28"/>
    <p:sldId id="258" r:id="rId29"/>
    <p:sldId id="3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AE0CB-D8A6-47AA-A286-1A1F08660B09}" v="4" dt="2022-09-15T21:34:0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1" autoAdjust="0"/>
  </p:normalViewPr>
  <p:slideViewPr>
    <p:cSldViewPr snapToGrid="0">
      <p:cViewPr varScale="1">
        <p:scale>
          <a:sx n="61" d="100"/>
          <a:sy n="61" d="100"/>
        </p:scale>
        <p:origin x="15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499D-66B4-B941-85A2-A416C93281C8}" type="datetimeFigureOut">
              <a:rPr lang="pl-PL" smtClean="0"/>
              <a:t>23.02.2023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5EB9-3776-9540-A4A1-A50176BC7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5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C5EB9-3776-9540-A4A1-A50176BC731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02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C5EB9-3776-9540-A4A1-A50176BC731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38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 rotWithShape="1">
          <a:blip r:embed="rId2"/>
          <a:srcRect l="9486" r="690" b="40979"/>
          <a:stretch/>
        </p:blipFill>
        <p:spPr>
          <a:xfrm>
            <a:off x="0" y="2869690"/>
            <a:ext cx="12192000" cy="3988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790575"/>
            <a:ext cx="2207131" cy="88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5" y="5127625"/>
            <a:ext cx="1606550" cy="160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8998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1" y="204149"/>
            <a:ext cx="9852992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9B2E6-75FC-4586-89A1-B53539F5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70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62822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AB48E-A33A-4C2D-9414-B9AE83E1692F}"/>
              </a:ext>
            </a:extLst>
          </p:cNvPr>
          <p:cNvSpPr/>
          <p:nvPr userDrawn="1"/>
        </p:nvSpPr>
        <p:spPr>
          <a:xfrm>
            <a:off x="616226" y="1232452"/>
            <a:ext cx="529097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BE9BC-18E8-49E0-A534-A6D9A84B2C84}"/>
              </a:ext>
            </a:extLst>
          </p:cNvPr>
          <p:cNvSpPr/>
          <p:nvPr userDrawn="1"/>
        </p:nvSpPr>
        <p:spPr>
          <a:xfrm>
            <a:off x="6094416" y="1232452"/>
            <a:ext cx="548135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30053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31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CB860-864B-4CEA-8E09-729F0C885D2C}"/>
              </a:ext>
            </a:extLst>
          </p:cNvPr>
          <p:cNvSpPr/>
          <p:nvPr userDrawn="1"/>
        </p:nvSpPr>
        <p:spPr>
          <a:xfrm>
            <a:off x="616226" y="1232452"/>
            <a:ext cx="1095954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271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ek" descr="Obrazek"/>
          <p:cNvPicPr>
            <a:picLocks noChangeAspect="1"/>
          </p:cNvPicPr>
          <p:nvPr/>
        </p:nvPicPr>
        <p:blipFill rotWithShape="1">
          <a:blip r:embed="rId2"/>
          <a:srcRect l="9486" r="690" b="40979"/>
          <a:stretch/>
        </p:blipFill>
        <p:spPr>
          <a:xfrm>
            <a:off x="0" y="2869690"/>
            <a:ext cx="12192000" cy="3988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790575"/>
            <a:ext cx="2207131" cy="88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5" y="5127625"/>
            <a:ext cx="1606550" cy="160655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1244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1" y="204149"/>
            <a:ext cx="9852992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9B2E6-75FC-4586-89A1-B53539F5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70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62822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578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1" y="204149"/>
            <a:ext cx="9852992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9B2E6-75FC-4586-89A1-B53539F5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70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62822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AB48E-A33A-4C2D-9414-B9AE83E1692F}"/>
              </a:ext>
            </a:extLst>
          </p:cNvPr>
          <p:cNvSpPr/>
          <p:nvPr userDrawn="1"/>
        </p:nvSpPr>
        <p:spPr>
          <a:xfrm>
            <a:off x="616226" y="1232452"/>
            <a:ext cx="529097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BE9BC-18E8-49E0-A534-A6D9A84B2C84}"/>
              </a:ext>
            </a:extLst>
          </p:cNvPr>
          <p:cNvSpPr/>
          <p:nvPr userDrawn="1"/>
        </p:nvSpPr>
        <p:spPr>
          <a:xfrm>
            <a:off x="6094416" y="1232452"/>
            <a:ext cx="548135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56098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303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CB860-864B-4CEA-8E09-729F0C885D2C}"/>
              </a:ext>
            </a:extLst>
          </p:cNvPr>
          <p:cNvSpPr/>
          <p:nvPr userDrawn="1"/>
        </p:nvSpPr>
        <p:spPr>
          <a:xfrm>
            <a:off x="616226" y="1232452"/>
            <a:ext cx="10959548" cy="5123898"/>
          </a:xfrm>
          <a:prstGeom prst="rect">
            <a:avLst/>
          </a:prstGeom>
          <a:solidFill>
            <a:srgbClr val="66D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997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ek" descr="Obrazek"/>
          <p:cNvPicPr>
            <a:picLocks noChangeAspect="1"/>
          </p:cNvPicPr>
          <p:nvPr/>
        </p:nvPicPr>
        <p:blipFill rotWithShape="1">
          <a:blip r:embed="rId2"/>
          <a:srcRect l="9486" r="690" b="40979"/>
          <a:stretch/>
        </p:blipFill>
        <p:spPr>
          <a:xfrm>
            <a:off x="0" y="2869690"/>
            <a:ext cx="12192000" cy="3988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790575"/>
            <a:ext cx="2207131" cy="88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5" y="5127625"/>
            <a:ext cx="1606550" cy="160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5404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ek" descr="Obrazek"/>
          <p:cNvPicPr>
            <a:picLocks noChangeAspect="1"/>
          </p:cNvPicPr>
          <p:nvPr/>
        </p:nvPicPr>
        <p:blipFill rotWithShape="1">
          <a:blip r:embed="rId2"/>
          <a:srcRect l="9486" r="690" b="40979"/>
          <a:stretch/>
        </p:blipFill>
        <p:spPr>
          <a:xfrm>
            <a:off x="0" y="2869690"/>
            <a:ext cx="12192000" cy="3988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" y="790575"/>
            <a:ext cx="2207131" cy="884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5" y="5127625"/>
            <a:ext cx="1606550" cy="160655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3299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4D4E38-C2A2-472D-BF49-FA6E45AD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1" y="204149"/>
            <a:ext cx="9852992" cy="67848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9B2E6-75FC-4586-89A1-B53539F5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70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DADF6E-CDB4-45C4-9881-B677D084C6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62822" y="1311965"/>
            <a:ext cx="5290978" cy="4864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ECA3C0E-3352-4271-86D3-40CBC0A4BA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0294" y="6356350"/>
            <a:ext cx="2801106" cy="365125"/>
          </a:xfrm>
          <a:prstGeom prst="rect">
            <a:avLst/>
          </a:prstGeom>
        </p:spPr>
        <p:txBody>
          <a:bodyPr/>
          <a:lstStyle/>
          <a:p>
            <a:fld id="{185D86D1-4B82-474F-BBB8-1A04FD405F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30B513-2F8B-4C1A-AA44-2E18F76667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51741" y="6356350"/>
            <a:ext cx="420165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D5EED5-0B19-485E-8BEA-CD611C062A0A}"/>
              </a:ext>
            </a:extLst>
          </p:cNvPr>
          <p:cNvSpPr txBox="1">
            <a:spLocks/>
          </p:cNvSpPr>
          <p:nvPr userDrawn="1"/>
        </p:nvSpPr>
        <p:spPr>
          <a:xfrm>
            <a:off x="8552694" y="6356350"/>
            <a:ext cx="2801106" cy="313546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92FFA6-A5E6-417C-AD95-4993945C37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806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ek" descr="Obraze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75" y="244475"/>
            <a:ext cx="1020314" cy="4091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"/>
          <p:cNvSpPr/>
          <p:nvPr/>
        </p:nvSpPr>
        <p:spPr>
          <a:xfrm>
            <a:off x="-12700" y="6781800"/>
            <a:ext cx="12217400" cy="83847"/>
          </a:xfrm>
          <a:prstGeom prst="rect">
            <a:avLst/>
          </a:prstGeom>
          <a:solidFill>
            <a:srgbClr val="05A4E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" name="Tekst tytułowy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22203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7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88" r:id="rId4"/>
    <p:sldLayoutId id="2147483678" r:id="rId5"/>
    <p:sldLayoutId id="2147483687" r:id="rId6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7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50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2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4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16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39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61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083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ek" descr="Obraze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75" y="244475"/>
            <a:ext cx="1020314" cy="4091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"/>
          <p:cNvSpPr/>
          <p:nvPr/>
        </p:nvSpPr>
        <p:spPr>
          <a:xfrm>
            <a:off x="-12700" y="6781800"/>
            <a:ext cx="12217400" cy="83847"/>
          </a:xfrm>
          <a:prstGeom prst="rect">
            <a:avLst/>
          </a:prstGeom>
          <a:solidFill>
            <a:srgbClr val="05A4E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" name="Tekst tytułowy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22203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6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7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50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2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4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16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39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61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083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…"/>
          <p:cNvSpPr txBox="1"/>
          <p:nvPr/>
        </p:nvSpPr>
        <p:spPr>
          <a:xfrm>
            <a:off x="961660" y="1760105"/>
            <a:ext cx="1055580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66" hangingPunct="0">
              <a:lnSpc>
                <a:spcPct val="90000"/>
              </a:lnSpc>
              <a:defRPr sz="7900">
                <a:solidFill>
                  <a:srgbClr val="00365E"/>
                </a:solidFill>
              </a:defRPr>
            </a:pPr>
            <a:r>
              <a:rPr lang="pl-PL" sz="4000" b="1" kern="0" dirty="0">
                <a:solidFill>
                  <a:srgbClr val="0036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Model kompleksowej terapii otyłości – zespół terapeutyczny w praktyce. </a:t>
            </a:r>
            <a:endParaRPr sz="3600" b="1" kern="0" dirty="0">
              <a:solidFill>
                <a:srgbClr val="00365E"/>
              </a:solidFill>
              <a:latin typeface="Helvetica Neue"/>
              <a:sym typeface="Helvetica Neue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33500" y="3205480"/>
            <a:ext cx="952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n. med. Małgorzata Szałapska</a:t>
            </a:r>
          </a:p>
          <a:p>
            <a:pPr algn="ctr"/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 Centrum Zdrowia Matki Polki w Łodzi, Klinika Endokrynologii i Chorób Metabolicznych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Leczenia i Profilaktyki Otyłości CLiPO w Zgierzu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11000" t="-15000" r="1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B13EDD5-0233-5057-76C1-93F023BEFF3D}"/>
              </a:ext>
            </a:extLst>
          </p:cNvPr>
          <p:cNvSpPr txBox="1"/>
          <p:nvPr/>
        </p:nvSpPr>
        <p:spPr>
          <a:xfrm>
            <a:off x="2372810" y="4902407"/>
            <a:ext cx="800099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DZIAŁAŃ PROFILAKTYCZNYCH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B815BF4-8AF2-F41D-521C-8E9418DC2CE8}"/>
              </a:ext>
            </a:extLst>
          </p:cNvPr>
          <p:cNvSpPr txBox="1"/>
          <p:nvPr/>
        </p:nvSpPr>
        <p:spPr>
          <a:xfrm>
            <a:off x="1373529" y="2151727"/>
            <a:ext cx="9444942" cy="2554545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>PODSTAWA GÓRY LODOWEJ - grupa Pacjentów predysponowana do rozwoju otyłości: 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just"/>
            <a:r>
              <a:rPr lang="pl-PL" sz="2000" b="1" dirty="0">
                <a:solidFill>
                  <a:srgbClr val="002060"/>
                </a:solidFill>
              </a:rPr>
              <a:t>dzieci urodzone jako SGA lub LGA / młode kobiety z zaburzeniami cyklu miesiączkowego, u których stwierdzono GDM w ciąży / kobiety w okresie menopauzy / Pacjenci z zaburzeniami w sferze emocji, szczególnie jeśli wymagają farmakoterapii / Pacjenci, którzy ograniczyli aktywność ruchową/ seniorzy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1AB25AC-A67B-8BD0-F2CF-538ED07A1715}"/>
              </a:ext>
            </a:extLst>
          </p:cNvPr>
          <p:cNvCxnSpPr>
            <a:cxnSpLocks/>
          </p:cNvCxnSpPr>
          <p:nvPr/>
        </p:nvCxnSpPr>
        <p:spPr>
          <a:xfrm>
            <a:off x="1373529" y="2046276"/>
            <a:ext cx="9444942" cy="0"/>
          </a:xfrm>
          <a:prstGeom prst="line">
            <a:avLst/>
          </a:prstGeom>
          <a:noFill/>
          <a:ln w="5715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75B0992-BCDA-CE2B-A7C4-4E2EBE7B5E58}"/>
              </a:ext>
            </a:extLst>
          </p:cNvPr>
          <p:cNvCxnSpPr>
            <a:cxnSpLocks/>
          </p:cNvCxnSpPr>
          <p:nvPr/>
        </p:nvCxnSpPr>
        <p:spPr>
          <a:xfrm>
            <a:off x="1373529" y="4902407"/>
            <a:ext cx="9444942" cy="0"/>
          </a:xfrm>
          <a:prstGeom prst="line">
            <a:avLst/>
          </a:prstGeom>
          <a:noFill/>
          <a:ln w="5715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875049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B01-717B-4D37-A458-858FEC86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002060"/>
                </a:solidFill>
              </a:rPr>
              <a:t>Leczenie otyłości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4042" y="1077685"/>
            <a:ext cx="11723915" cy="54151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 lekarza: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 wczesne rozpoznanie;</a:t>
            </a:r>
          </a:p>
          <a:p>
            <a:pPr marL="358775" indent="-3587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002060"/>
                </a:solidFill>
              </a:rPr>
              <a:t>DIAGNOSTYKA PRZYCZYN OTYŁOŚCI! </a:t>
            </a:r>
            <a:r>
              <a:rPr lang="pl-PL" b="1" u="sng" dirty="0">
                <a:solidFill>
                  <a:srgbClr val="002060"/>
                </a:solidFill>
              </a:rPr>
              <a:t>Trudny</a:t>
            </a:r>
            <a:r>
              <a:rPr lang="pl-PL" u="sng" dirty="0">
                <a:solidFill>
                  <a:srgbClr val="002060"/>
                </a:solidFill>
              </a:rPr>
              <a:t>, lecz </a:t>
            </a:r>
            <a:r>
              <a:rPr lang="pl-PL" b="1" u="sng" dirty="0">
                <a:solidFill>
                  <a:srgbClr val="002060"/>
                </a:solidFill>
              </a:rPr>
              <a:t>niezbędny krok</a:t>
            </a:r>
            <a:r>
              <a:rPr lang="pl-PL" dirty="0">
                <a:solidFill>
                  <a:srgbClr val="002060"/>
                </a:solidFill>
              </a:rPr>
              <a:t>, rokujący sukces terapeutyczny;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 diagnostyka powikłań;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 wielospecjalistyczne leczenie;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wsparcie psychologiczne;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</a:rPr>
              <a:t>wieloletni nadzór nad Pacjentem.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82CE50C-8BAB-D1E8-2BC4-1D5247CC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3429000"/>
            <a:ext cx="5215204" cy="28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B01-717B-4D37-A458-858FEC8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194159"/>
            <a:ext cx="9773478" cy="678484"/>
          </a:xfrm>
        </p:spPr>
        <p:txBody>
          <a:bodyPr/>
          <a:lstStyle/>
          <a:p>
            <a:r>
              <a:rPr lang="pl-PL" sz="3200" dirty="0">
                <a:solidFill>
                  <a:srgbClr val="002060"/>
                </a:solidFill>
              </a:rPr>
              <a:t>Leczenie otyłości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2271" y="872643"/>
            <a:ext cx="11767457" cy="5573486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Pacjent podejmuje decyzję o leczeniu.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Zespół – lekarz, dietetyk, psycholog, fizjoterapeuta przygotowują, pomagają              i motywują.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Wspólnie wyznaczamy cele, zgodnie z możliwościami chorego.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Pacjent podejmuje wyzwanie – wzmacnia swą tężyznę fizyczną, uczy się trudu wyrzeczeń.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Uczymy „żelaznej konsekwencji” – zboczenie z wybranej bezpiecznej drogi uniemożliwia dotarcie do celu.</a:t>
            </a:r>
          </a:p>
          <a:p>
            <a:pPr marL="457200" indent="-4572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</a:rPr>
              <a:t>Cieszymy się z sukcesów, nawet małych, a gdy ich brak - szukamy innej drogi.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05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-426855" y="2552936"/>
            <a:ext cx="5363195" cy="257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A9B17A-3412-7170-70D6-2FCB1CA1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22" y="-11349"/>
            <a:ext cx="4957806" cy="33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36E0154-2518-2F6C-AA32-7018EF7E6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2" y="3429000"/>
            <a:ext cx="4957806" cy="33368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3F9836B-29D6-A1B6-5FA3-577D62439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2" y="0"/>
            <a:ext cx="4957805" cy="336573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4E09E8A-ED20-9462-9880-E3C8DF940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2" y="3447240"/>
            <a:ext cx="4957804" cy="33543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9DE5780-2EC6-E553-F480-2952B15B1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340" y="1425945"/>
            <a:ext cx="3255546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4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914400"/>
            <a:ext cx="10737574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C0E7087-27C6-4AE2-3B92-7443B584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878">
            <a:off x="7772206" y="1005349"/>
            <a:ext cx="2231572" cy="261128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CE0026-85D7-AE2A-87FE-50B2C2763359}"/>
              </a:ext>
            </a:extLst>
          </p:cNvPr>
          <p:cNvSpPr txBox="1"/>
          <p:nvPr/>
        </p:nvSpPr>
        <p:spPr>
          <a:xfrm>
            <a:off x="1292544" y="914398"/>
            <a:ext cx="9416143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3200" dirty="0">
                <a:solidFill>
                  <a:srgbClr val="002060"/>
                </a:solidFill>
              </a:rPr>
              <a:t>Jak funkcjonuje zespół terapeutyczny w CLiPO?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6C34132-CA94-5797-BC1A-5EA8D804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2" y="2004667"/>
            <a:ext cx="6382078" cy="37974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208299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EFCE9AE-1745-1AFD-3421-77BEFA3C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5" y="167957"/>
            <a:ext cx="3270250" cy="2647950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702FD38-C75C-7F98-C926-7B75B89C1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35" y="3187105"/>
            <a:ext cx="3270250" cy="2647949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BC30C03-23B7-2682-74CD-E2A41AC0C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35" y="167957"/>
            <a:ext cx="3270250" cy="2647950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0594EF-D41F-0185-F7D7-9240CF4C2746}"/>
              </a:ext>
            </a:extLst>
          </p:cNvPr>
          <p:cNvSpPr txBox="1"/>
          <p:nvPr/>
        </p:nvSpPr>
        <p:spPr>
          <a:xfrm>
            <a:off x="2286000" y="5965902"/>
            <a:ext cx="7477760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HOLISTYCZNY PLAN TERAPEUTYCZNY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AAE49CC-BAC3-10B0-B757-3807B1876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5" y="3069761"/>
            <a:ext cx="3270250" cy="2642286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FE6E7EA-0AE5-A858-9356-CD94991C80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2505" r="6871" b="4948"/>
          <a:stretch/>
        </p:blipFill>
        <p:spPr bwMode="auto">
          <a:xfrm>
            <a:off x="3868419" y="1353504"/>
            <a:ext cx="4170682" cy="3405505"/>
          </a:xfrm>
          <a:prstGeom prst="ellipse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17326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B01-717B-4D37-A458-858FEC8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1190710"/>
          </a:xfrm>
        </p:spPr>
        <p:txBody>
          <a:bodyPr/>
          <a:lstStyle/>
          <a:p>
            <a:r>
              <a:rPr lang="pl-PL" sz="2800" dirty="0">
                <a:solidFill>
                  <a:srgbClr val="002060"/>
                </a:solidFill>
              </a:rPr>
              <a:t>Pierwszy kontakt lekarza z Pacjentem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7 podstawowych kroków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64DBF7B-3492-4726-1B8D-4B7CF3357D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6784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CBDB40-9BBA-39FF-BBAE-525856DA02B7}"/>
              </a:ext>
            </a:extLst>
          </p:cNvPr>
          <p:cNvSpPr txBox="1"/>
          <p:nvPr/>
        </p:nvSpPr>
        <p:spPr>
          <a:xfrm>
            <a:off x="598713" y="1794409"/>
            <a:ext cx="10994571" cy="1190710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WYSŁUCHAJ, ZROZUM, NIE OCENIAJ </a:t>
            </a:r>
            <a:r>
              <a:rPr lang="pl-PL" sz="2000" dirty="0">
                <a:solidFill>
                  <a:srgbClr val="002060"/>
                </a:solidFill>
              </a:rPr>
              <a:t>– Uważne wysłuchanie i okazanie zrozumienia dla problemów Pacjenta.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F5849C-A279-8541-C2DF-079B8DEFDD5A}"/>
              </a:ext>
            </a:extLst>
          </p:cNvPr>
          <p:cNvSpPr txBox="1"/>
          <p:nvPr/>
        </p:nvSpPr>
        <p:spPr>
          <a:xfrm>
            <a:off x="598713" y="5091626"/>
            <a:ext cx="10994571" cy="667489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ZDIAGNOZUJ DLACZEGO </a:t>
            </a:r>
            <a:r>
              <a:rPr lang="pl-PL" sz="2000" dirty="0">
                <a:solidFill>
                  <a:srgbClr val="002060"/>
                </a:solidFill>
              </a:rPr>
              <a:t>– Szczegółowy wywiad z Pacjentem, szczera rozmowa</a:t>
            </a:r>
            <a:r>
              <a:rPr lang="pl-PL" sz="2000" dirty="0"/>
              <a:t>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7C3BF4-EF37-E7B9-B6F3-BE68334BF9AA}"/>
              </a:ext>
            </a:extLst>
          </p:cNvPr>
          <p:cNvSpPr txBox="1"/>
          <p:nvPr/>
        </p:nvSpPr>
        <p:spPr>
          <a:xfrm>
            <a:off x="598713" y="3504573"/>
            <a:ext cx="10994571" cy="1067599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821531" hangingPunct="0"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ZDOBĄDŹ ZAUFANIE I STWÓRZ POZYTYWNĄ RELACJĘ </a:t>
            </a:r>
            <a:r>
              <a:rPr lang="pl-PL" sz="2000" dirty="0">
                <a:solidFill>
                  <a:srgbClr val="002060"/>
                </a:solidFill>
              </a:rPr>
              <a:t>– Otwarcie się na relację,          w której Pacjent jest PODMIOTEM.</a:t>
            </a:r>
          </a:p>
        </p:txBody>
      </p:sp>
    </p:spTree>
    <p:extLst>
      <p:ext uri="{BB962C8B-B14F-4D97-AF65-F5344CB8AC3E}">
        <p14:creationId xmlns:p14="http://schemas.microsoft.com/office/powerpoint/2010/main" val="30883814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B01-717B-4D37-A458-858FEC8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365126"/>
            <a:ext cx="9773478" cy="1190710"/>
          </a:xfrm>
        </p:spPr>
        <p:txBody>
          <a:bodyPr/>
          <a:lstStyle/>
          <a:p>
            <a:r>
              <a:rPr lang="pl-PL" sz="2800" dirty="0">
                <a:solidFill>
                  <a:srgbClr val="002060"/>
                </a:solidFill>
              </a:rPr>
              <a:t>Pierwszy kontakt lekarza z Pacjentem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7 podstawowych kroków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64DBF7B-3492-4726-1B8D-4B7CF3357D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1311965"/>
            <a:ext cx="10737574" cy="6784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CBDB40-9BBA-39FF-BBAE-525856DA02B7}"/>
              </a:ext>
            </a:extLst>
          </p:cNvPr>
          <p:cNvSpPr txBox="1"/>
          <p:nvPr/>
        </p:nvSpPr>
        <p:spPr>
          <a:xfrm>
            <a:off x="598713" y="1555836"/>
            <a:ext cx="10994571" cy="1190710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UŚWIADOM PACJENTA </a:t>
            </a:r>
            <a:r>
              <a:rPr lang="pl-PL" sz="2000" dirty="0">
                <a:solidFill>
                  <a:srgbClr val="002060"/>
                </a:solidFill>
              </a:rPr>
              <a:t>– </a:t>
            </a:r>
            <a:r>
              <a:rPr lang="pl-PL" sz="2000" b="0" i="0" dirty="0">
                <a:solidFill>
                  <a:srgbClr val="002060"/>
                </a:solidFill>
                <a:effectLst/>
              </a:rPr>
              <a:t>Omówienie przewlekłej natury choroby </a:t>
            </a:r>
            <a:r>
              <a:rPr lang="pl-PL" sz="2000" b="0" i="0" dirty="0" err="1">
                <a:solidFill>
                  <a:srgbClr val="002060"/>
                </a:solidFill>
                <a:effectLst/>
              </a:rPr>
              <a:t>otyłościowej</a:t>
            </a:r>
            <a:r>
              <a:rPr lang="pl-PL" sz="2000" b="0" i="0" dirty="0">
                <a:solidFill>
                  <a:srgbClr val="002060"/>
                </a:solidFill>
                <a:effectLst/>
              </a:rPr>
              <a:t> i konieczności długotrwałej terapii zmierzającej do utrzymania osiągniętego rezultatu.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F5849C-A279-8541-C2DF-079B8DEFDD5A}"/>
              </a:ext>
            </a:extLst>
          </p:cNvPr>
          <p:cNvSpPr txBox="1"/>
          <p:nvPr/>
        </p:nvSpPr>
        <p:spPr>
          <a:xfrm>
            <a:off x="598712" y="4730798"/>
            <a:ext cx="10994571" cy="667489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l-PL" sz="2000" dirty="0">
                <a:solidFill>
                  <a:srgbClr val="002060"/>
                </a:solidFill>
              </a:rPr>
              <a:t>.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OCEŃ REZULTATY LECZENIA </a:t>
            </a:r>
            <a:r>
              <a:rPr lang="pl-PL" sz="2000" dirty="0">
                <a:solidFill>
                  <a:srgbClr val="002060"/>
                </a:solidFill>
              </a:rPr>
              <a:t>– omówienie sukcesów i porażek.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7C3BF4-EF37-E7B9-B6F3-BE68334BF9AA}"/>
              </a:ext>
            </a:extLst>
          </p:cNvPr>
          <p:cNvSpPr txBox="1"/>
          <p:nvPr/>
        </p:nvSpPr>
        <p:spPr>
          <a:xfrm>
            <a:off x="598713" y="2974040"/>
            <a:ext cx="10994571" cy="1529264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 defTabSz="821531" hangingPunct="0">
              <a:lnSpc>
                <a:spcPct val="15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STWÓRZ PLAN TERAPEUTYCZNY </a:t>
            </a:r>
            <a:r>
              <a:rPr lang="pl-PL" sz="2000" dirty="0">
                <a:solidFill>
                  <a:srgbClr val="002060"/>
                </a:solidFill>
              </a:rPr>
              <a:t>– </a:t>
            </a:r>
            <a:r>
              <a:rPr lang="pl-PL" sz="2000" b="0" i="0" dirty="0">
                <a:solidFill>
                  <a:srgbClr val="002060"/>
                </a:solidFill>
                <a:effectLst/>
              </a:rPr>
              <a:t>Omówienie proponowanego leczenia behawioralnego oraz leczenia farmakologicznego otyłości i chorób z nią powiązanych czy też leczenia chirurgicznego.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047EFB-708C-EC49-11DF-FD388F177BA4}"/>
              </a:ext>
            </a:extLst>
          </p:cNvPr>
          <p:cNvSpPr txBox="1"/>
          <p:nvPr/>
        </p:nvSpPr>
        <p:spPr>
          <a:xfrm>
            <a:off x="598712" y="5625781"/>
            <a:ext cx="10994571" cy="667489"/>
          </a:xfrm>
          <a:prstGeom prst="rect">
            <a:avLst/>
          </a:prstGeom>
          <a:gradFill flip="none" rotWithShape="1">
            <a:gsLst>
              <a:gs pos="0">
                <a:srgbClr val="66D2FF">
                  <a:shade val="30000"/>
                  <a:satMod val="115000"/>
                </a:srgbClr>
              </a:gs>
              <a:gs pos="50000">
                <a:srgbClr val="66D2FF">
                  <a:shade val="67500"/>
                  <a:satMod val="115000"/>
                </a:srgbClr>
              </a:gs>
              <a:gs pos="100000">
                <a:srgbClr val="66D2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l-PL" sz="2000" dirty="0">
                <a:solidFill>
                  <a:srgbClr val="002060"/>
                </a:solidFill>
              </a:rPr>
              <a:t>.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POZYTYWNIE MOTYWUJ DO DALSZEGO LECZENIA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8227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72159" y="924560"/>
            <a:ext cx="10692627" cy="5252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 podejście do Pacjenta całego zespołu terapeutycznego przyczynia się do uzyskania zamierzonych celów, jak: </a:t>
            </a:r>
          </a:p>
          <a:p>
            <a:pPr algn="just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2400" dirty="0">
                <a:solidFill>
                  <a:srgbClr val="0070C0"/>
                </a:solidFill>
              </a:rPr>
              <a:t> redukcja masy ciała;</a:t>
            </a:r>
          </a:p>
          <a:p>
            <a:pPr algn="just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2400" dirty="0">
                <a:solidFill>
                  <a:srgbClr val="0070C0"/>
                </a:solidFill>
              </a:rPr>
              <a:t> poprawa parametrów metabolicznych;</a:t>
            </a:r>
          </a:p>
          <a:p>
            <a:pPr algn="just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2400" dirty="0">
                <a:solidFill>
                  <a:srgbClr val="0070C0"/>
                </a:solidFill>
              </a:rPr>
              <a:t> normalizacja ciśnienia tętniczego;</a:t>
            </a:r>
          </a:p>
          <a:p>
            <a:pPr algn="just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2400" dirty="0">
                <a:solidFill>
                  <a:srgbClr val="0070C0"/>
                </a:solidFill>
              </a:rPr>
              <a:t> poprawa stanu psychicznego;</a:t>
            </a:r>
          </a:p>
          <a:p>
            <a:pPr algn="just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2400" dirty="0">
                <a:solidFill>
                  <a:srgbClr val="0070C0"/>
                </a:solidFill>
              </a:rPr>
              <a:t> poprawa komfortu życia. </a:t>
            </a:r>
            <a:endParaRPr lang="pl-PL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890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B98CE8F-1B2C-F4EE-D112-D1515CA16E5E}"/>
              </a:ext>
            </a:extLst>
          </p:cNvPr>
          <p:cNvSpPr txBox="1"/>
          <p:nvPr/>
        </p:nvSpPr>
        <p:spPr>
          <a:xfrm>
            <a:off x="3764280" y="93211"/>
            <a:ext cx="4663440" cy="1326131"/>
          </a:xfrm>
          <a:prstGeom prst="rect">
            <a:avLst/>
          </a:prstGeom>
          <a:noFill/>
          <a:ln w="28575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</a:t>
            </a:r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TERAPEUTYCZNY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CAB47D-290E-F451-93CC-A2AA87CFED0A}"/>
              </a:ext>
            </a:extLst>
          </p:cNvPr>
          <p:cNvSpPr txBox="1"/>
          <p:nvPr/>
        </p:nvSpPr>
        <p:spPr>
          <a:xfrm>
            <a:off x="400050" y="2243450"/>
            <a:ext cx="2550160" cy="63671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LEKARZ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058763-1F41-C9B9-F01E-9C022B516196}"/>
              </a:ext>
            </a:extLst>
          </p:cNvPr>
          <p:cNvSpPr txBox="1"/>
          <p:nvPr/>
        </p:nvSpPr>
        <p:spPr>
          <a:xfrm>
            <a:off x="5623560" y="2411180"/>
            <a:ext cx="2540000" cy="63671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DIETETYK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27AB6AC-8884-A36D-144D-4B6057B4F0A9}"/>
              </a:ext>
            </a:extLst>
          </p:cNvPr>
          <p:cNvSpPr txBox="1"/>
          <p:nvPr/>
        </p:nvSpPr>
        <p:spPr>
          <a:xfrm>
            <a:off x="8051027" y="3235744"/>
            <a:ext cx="3844787" cy="63671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FIZJOTERAPEUTA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3FF2C3-6EE0-39C4-7947-21856C07A705}"/>
              </a:ext>
            </a:extLst>
          </p:cNvPr>
          <p:cNvSpPr txBox="1"/>
          <p:nvPr/>
        </p:nvSpPr>
        <p:spPr>
          <a:xfrm>
            <a:off x="2434976" y="3581489"/>
            <a:ext cx="3844787" cy="63671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PSYCHOLOG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5167692-CEFC-54A4-2BD6-BDB332CC2F57}"/>
              </a:ext>
            </a:extLst>
          </p:cNvPr>
          <p:cNvSpPr txBox="1"/>
          <p:nvPr/>
        </p:nvSpPr>
        <p:spPr>
          <a:xfrm>
            <a:off x="1290320" y="4751799"/>
            <a:ext cx="9621520" cy="1129154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Wszyscy członkowie zespołu pracują nad poprawą stylu życia i odżywiania Pacjentów. 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41980D2D-40FD-ECDB-5768-DFE806987667}"/>
              </a:ext>
            </a:extLst>
          </p:cNvPr>
          <p:cNvCxnSpPr>
            <a:cxnSpLocks/>
          </p:cNvCxnSpPr>
          <p:nvPr/>
        </p:nvCxnSpPr>
        <p:spPr>
          <a:xfrm flipH="1">
            <a:off x="4357370" y="1419342"/>
            <a:ext cx="364490" cy="2081248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7D5E085-1143-B380-52A9-6AF4D647D281}"/>
              </a:ext>
            </a:extLst>
          </p:cNvPr>
          <p:cNvCxnSpPr>
            <a:cxnSpLocks/>
          </p:cNvCxnSpPr>
          <p:nvPr/>
        </p:nvCxnSpPr>
        <p:spPr>
          <a:xfrm flipH="1">
            <a:off x="2062480" y="943141"/>
            <a:ext cx="1701800" cy="1220056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A3E0FB28-14E3-6F03-1911-8DB83D4C2172}"/>
              </a:ext>
            </a:extLst>
          </p:cNvPr>
          <p:cNvCxnSpPr>
            <a:cxnSpLocks/>
          </p:cNvCxnSpPr>
          <p:nvPr/>
        </p:nvCxnSpPr>
        <p:spPr>
          <a:xfrm>
            <a:off x="6893560" y="1419342"/>
            <a:ext cx="0" cy="866658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8C5015F-29AB-1FD1-30C9-BE6E7EB94704}"/>
              </a:ext>
            </a:extLst>
          </p:cNvPr>
          <p:cNvCxnSpPr>
            <a:cxnSpLocks/>
          </p:cNvCxnSpPr>
          <p:nvPr/>
        </p:nvCxnSpPr>
        <p:spPr>
          <a:xfrm>
            <a:off x="8427720" y="977047"/>
            <a:ext cx="1793240" cy="2182713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990180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E17146-4328-43EF-9927-DAAD4B41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CEL WYKŁADU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4000CC2-29C9-0FCD-8D99-D9C83656A37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2" y="1311965"/>
            <a:ext cx="11159987" cy="4864998"/>
          </a:xfrm>
        </p:spPr>
        <p:txBody>
          <a:bodyPr/>
          <a:lstStyle/>
          <a:p>
            <a:pPr marL="0" marR="0" lvl="0" indent="0" algn="just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pl-PL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Celem wykładu jest przedstawienie problemu diagnostyki leczenia                   i profilaktyki choroby </a:t>
            </a:r>
            <a:r>
              <a:rPr kumimoji="0" lang="pl-PL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otyłościowej</a:t>
            </a:r>
            <a:r>
              <a:rPr kumimoji="0" lang="pl-PL" sz="2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 z punktu widzenia lekarza praktyka. Propozycja modelu kompleksowej opieki nad Pacjentem. </a:t>
            </a:r>
          </a:p>
          <a:p>
            <a:pPr marL="0" marR="0" lvl="0" indent="0" algn="just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lang="pl-PL" sz="2500" dirty="0">
              <a:solidFill>
                <a:srgbClr val="002060"/>
              </a:solidFill>
            </a:endParaRPr>
          </a:p>
          <a:p>
            <a:pPr marL="0" marR="0" lvl="0" indent="0" algn="just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pl-PL" sz="2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911804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873760"/>
            <a:ext cx="10737574" cy="53032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lekarza w zespole terapeutycznym: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badanie przedmiotowe i ocena stopnia otyłości;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ocena składu ciała na profesjonalnym analizatorze;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zlecenie i ocena uzyskanych wyników badań;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ultrasonograficzna ocena stłuszczenia wątroby;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wdrożenie w plan terapeutyczny i wybór pakietu;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sz="2400" dirty="0">
                <a:solidFill>
                  <a:srgbClr val="0070C0"/>
                </a:solidFill>
              </a:rPr>
              <a:t>skierowanie do specjalistów: kardiologa / endokrynologa / chirurga </a:t>
            </a:r>
            <a:r>
              <a:rPr lang="pl-PL" sz="2400" dirty="0" err="1">
                <a:solidFill>
                  <a:srgbClr val="0070C0"/>
                </a:solidFill>
              </a:rPr>
              <a:t>bariatrycznego</a:t>
            </a:r>
            <a:r>
              <a:rPr lang="pl-PL" sz="2400" dirty="0">
                <a:solidFill>
                  <a:srgbClr val="0070C0"/>
                </a:solidFill>
              </a:rPr>
              <a:t> / ortopedy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DCB147A-D59F-7C02-0CF3-97D51FE1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35" y="1976437"/>
            <a:ext cx="3270250" cy="2647950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28686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701040"/>
            <a:ext cx="10737574" cy="54759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Proponowane pakiety terapeutyczne: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lekarz specjalista + dietetyk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lekarz specjalista + dietetyk + rehabilitant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lekarz specjalista + dietetyk + psycholog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lekarz specjalista + dietetyk + psycholog + bariatra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386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>
            <a:extLst>
              <a:ext uri="{FF2B5EF4-FFF2-40B4-BE49-F238E27FC236}">
                <a16:creationId xmlns:a16="http://schemas.microsoft.com/office/drawing/2014/main" id="{1F52E6AC-750D-1F4A-8157-BF32BAD6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31062" r="5214" b="31376"/>
          <a:stretch/>
        </p:blipFill>
        <p:spPr bwMode="auto">
          <a:xfrm rot="1390005">
            <a:off x="9436061" y="4067981"/>
            <a:ext cx="2240826" cy="2318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7C418B4-314D-03B0-9929-BC23D947FCE4}"/>
              </a:ext>
            </a:extLst>
          </p:cNvPr>
          <p:cNvSpPr txBox="1"/>
          <p:nvPr/>
        </p:nvSpPr>
        <p:spPr>
          <a:xfrm>
            <a:off x="211965" y="1284091"/>
            <a:ext cx="2827283" cy="4520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Pierwsza wizyta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97E3FA3-A875-06FD-8E97-2C3D4E595CC2}"/>
              </a:ext>
            </a:extLst>
          </p:cNvPr>
          <p:cNvSpPr txBox="1"/>
          <p:nvPr/>
        </p:nvSpPr>
        <p:spPr>
          <a:xfrm>
            <a:off x="64822" y="1643411"/>
            <a:ext cx="3121571" cy="2852703"/>
          </a:xfrm>
          <a:prstGeom prst="rect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Konsultacja lekarska wraz z konsultacją dietetyczną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-ocena nawyków żywieniowych i potrzeb zdrowotnych;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-nakreślenie celów redukcji masy ciała i zmian zawartości tkanki tłuszczowej;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-przygotowanie minimum tygodniowego jadłospisu;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9C8E82A-F3BD-9380-FB4C-1116C153D705}"/>
              </a:ext>
            </a:extLst>
          </p:cNvPr>
          <p:cNvSpPr txBox="1"/>
          <p:nvPr/>
        </p:nvSpPr>
        <p:spPr>
          <a:xfrm>
            <a:off x="-244365" y="3458023"/>
            <a:ext cx="82979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ABFDC8D-3E9C-B421-063D-8DB2562BCD26}"/>
              </a:ext>
            </a:extLst>
          </p:cNvPr>
          <p:cNvSpPr txBox="1"/>
          <p:nvPr/>
        </p:nvSpPr>
        <p:spPr>
          <a:xfrm>
            <a:off x="-244365" y="3536464"/>
            <a:ext cx="82979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4F39A3F-22D4-F515-3917-D4F156BC7A80}"/>
              </a:ext>
            </a:extLst>
          </p:cNvPr>
          <p:cNvSpPr txBox="1"/>
          <p:nvPr/>
        </p:nvSpPr>
        <p:spPr>
          <a:xfrm>
            <a:off x="-4148958" y="1828863"/>
            <a:ext cx="82979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C7F64E23-D59D-0666-BB3C-8B970F5669B8}"/>
              </a:ext>
            </a:extLst>
          </p:cNvPr>
          <p:cNvCxnSpPr>
            <a:cxnSpLocks/>
          </p:cNvCxnSpPr>
          <p:nvPr/>
        </p:nvCxnSpPr>
        <p:spPr>
          <a:xfrm>
            <a:off x="3316014" y="2702692"/>
            <a:ext cx="1177158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5CF734B-31AF-F680-3135-9C53BD5B4FE7}"/>
              </a:ext>
            </a:extLst>
          </p:cNvPr>
          <p:cNvSpPr txBox="1"/>
          <p:nvPr/>
        </p:nvSpPr>
        <p:spPr>
          <a:xfrm>
            <a:off x="4568497" y="1658403"/>
            <a:ext cx="3121571" cy="236026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292525"/>
              </a:solidFill>
              <a:effectLst/>
              <a:uLnTx/>
              <a:uFillTx/>
              <a:latin typeface="YALBs2pFj2o 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Lekarz specjalista analizuje wyniki zleconych Pacjentowi badań.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</a:rPr>
              <a:t>Dietetyk ocenia postępy Pacjenta w zakresie wprowadzenia zmian w nawykach żywieniowych.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292525"/>
              </a:solidFill>
              <a:effectLst/>
              <a:uLnTx/>
              <a:uFillTx/>
              <a:latin typeface="YALBs2pFj2o 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4723640-97BB-7FCD-791C-E75410DEBE94}"/>
              </a:ext>
            </a:extLst>
          </p:cNvPr>
          <p:cNvSpPr txBox="1"/>
          <p:nvPr/>
        </p:nvSpPr>
        <p:spPr>
          <a:xfrm>
            <a:off x="4721557" y="1326576"/>
            <a:ext cx="2827283" cy="452046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Druga wizyta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EC0A0C1-3EB0-1EF2-2073-D9A9DA40BC9E}"/>
              </a:ext>
            </a:extLst>
          </p:cNvPr>
          <p:cNvSpPr txBox="1"/>
          <p:nvPr/>
        </p:nvSpPr>
        <p:spPr>
          <a:xfrm>
            <a:off x="9142832" y="1319950"/>
            <a:ext cx="2827283" cy="4520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Trzecia wizyta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F69D3B3-CD91-123F-8021-028DD8763083}"/>
              </a:ext>
            </a:extLst>
          </p:cNvPr>
          <p:cNvSpPr txBox="1"/>
          <p:nvPr/>
        </p:nvSpPr>
        <p:spPr>
          <a:xfrm>
            <a:off x="9005609" y="1663007"/>
            <a:ext cx="3121571" cy="2360261"/>
          </a:xfrm>
          <a:prstGeom prst="rect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292525"/>
              </a:solidFill>
              <a:effectLst/>
              <a:uLnTx/>
              <a:uFillTx/>
              <a:latin typeface="YALBs2pFj2o 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LBs2pFj2o 0"/>
              </a:rPr>
              <a:t>Modyfikacja zapotrzebowania energetycznego Pacjenta.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ALBs2pFj2o 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LBs2pFj2o 0"/>
              </a:rPr>
              <a:t>Wspólna ocena rezultatów i ewentualna modyfikacja leczenia.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AF103F0E-820F-4D4D-BF60-974074E678B8}"/>
              </a:ext>
            </a:extLst>
          </p:cNvPr>
          <p:cNvCxnSpPr>
            <a:cxnSpLocks/>
          </p:cNvCxnSpPr>
          <p:nvPr/>
        </p:nvCxnSpPr>
        <p:spPr>
          <a:xfrm>
            <a:off x="7789410" y="2751025"/>
            <a:ext cx="1177158" cy="0"/>
          </a:xfrm>
          <a:prstGeom prst="straightConnector1">
            <a:avLst/>
          </a:prstGeom>
          <a:noFill/>
          <a:ln w="25400" cap="flat">
            <a:solidFill>
              <a:srgbClr val="00206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1247612F-B579-D050-88E2-4D24265C0806}"/>
              </a:ext>
            </a:extLst>
          </p:cNvPr>
          <p:cNvSpPr txBox="1"/>
          <p:nvPr/>
        </p:nvSpPr>
        <p:spPr>
          <a:xfrm>
            <a:off x="3563007" y="104335"/>
            <a:ext cx="4824248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PAKIET OTYŁOŚĆ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C4B4E0F9-6505-76DF-3952-03B054F0DC34}"/>
              </a:ext>
            </a:extLst>
          </p:cNvPr>
          <p:cNvSpPr txBox="1"/>
          <p:nvPr/>
        </p:nvSpPr>
        <p:spPr>
          <a:xfrm>
            <a:off x="-751490" y="3246961"/>
            <a:ext cx="86500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9516BD38-8271-C612-6F3E-B30B969863D9}"/>
              </a:ext>
            </a:extLst>
          </p:cNvPr>
          <p:cNvSpPr txBox="1"/>
          <p:nvPr/>
        </p:nvSpPr>
        <p:spPr>
          <a:xfrm>
            <a:off x="1442943" y="5199597"/>
            <a:ext cx="7116211" cy="112915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just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Pierwsze trzy wizyty ustalane są w okresie nie dłuższym niż 4 tygodnie. Ponadto Pacjent może w każdej chwili skontaktować się z personelem placówki, aby uzyskać pomoc. </a:t>
            </a:r>
          </a:p>
          <a:p>
            <a:pPr marL="0" marR="0" lvl="0" indent="0" algn="just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ea typeface="Helvetica Neue"/>
                <a:cs typeface="Helvetica Neue"/>
                <a:sym typeface="Helvetica Neue"/>
              </a:rPr>
              <a:t>Kolejne wizyty ustalane wg postępów, jakie Pacjent osiąga.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926FBE7-FB81-79A9-BD79-8F9DBE5838CA}"/>
              </a:ext>
            </a:extLst>
          </p:cNvPr>
          <p:cNvSpPr txBox="1"/>
          <p:nvPr/>
        </p:nvSpPr>
        <p:spPr>
          <a:xfrm>
            <a:off x="3587406" y="4792500"/>
            <a:ext cx="2827283" cy="45204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WAŻNE!</a:t>
            </a:r>
          </a:p>
        </p:txBody>
      </p:sp>
    </p:spTree>
    <p:extLst>
      <p:ext uri="{BB962C8B-B14F-4D97-AF65-F5344CB8AC3E}">
        <p14:creationId xmlns:p14="http://schemas.microsoft.com/office/powerpoint/2010/main" val="9237321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944880"/>
            <a:ext cx="10737574" cy="523208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przeprowadzenie wywiadu żywieniowego;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ocena nawyków żywieniowych i potrzeb zdrowotnych;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nakreślenie celów redukcji masy ciała i zmian zawartości tkanki tłuszczowej;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przygotowanie minimum tygodniowego jadłospisu;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modyfikacja zapotrzebowania energetycznego i składu diety zależnie od tempa redukcji masy ciała i aktywności ruchowej.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DFB363-F6D1-A47A-8226-8872F10C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20" y="152400"/>
            <a:ext cx="3290819" cy="2820670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DD348A-3C6D-2738-258E-B9F9AF99ED78}"/>
              </a:ext>
            </a:extLst>
          </p:cNvPr>
          <p:cNvSpPr txBox="1"/>
          <p:nvPr/>
        </p:nvSpPr>
        <p:spPr>
          <a:xfrm>
            <a:off x="558801" y="644104"/>
            <a:ext cx="9022080" cy="735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dietetyka w zespole terapeutycznym:</a:t>
            </a:r>
          </a:p>
        </p:txBody>
      </p:sp>
    </p:spTree>
    <p:extLst>
      <p:ext uri="{BB962C8B-B14F-4D97-AF65-F5344CB8AC3E}">
        <p14:creationId xmlns:p14="http://schemas.microsoft.com/office/powerpoint/2010/main" val="24695330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944880"/>
            <a:ext cx="10737574" cy="52320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pl-PL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l-PL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A0459B9-66A0-B54D-C891-7E2FB71A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3842440"/>
            <a:ext cx="4206240" cy="274815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E5C26AD-926B-EB60-115C-82A6BAC36CC8}"/>
              </a:ext>
            </a:extLst>
          </p:cNvPr>
          <p:cNvSpPr txBox="1"/>
          <p:nvPr/>
        </p:nvSpPr>
        <p:spPr>
          <a:xfrm>
            <a:off x="0" y="681037"/>
            <a:ext cx="11933498" cy="3394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Podstawowym zadaniem fizjoterapeuty jest przekonać Pacjenta do słuszności stwierdzenia dr Wojciecha Oczko: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Ruch zastąpi prawie każdy lek, podczas gdy wszystkie lekarstwa razem wzięte nigdy nie zastąpią ruchu</a:t>
            </a: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5667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944880"/>
            <a:ext cx="10737574" cy="52320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pl-PL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pl-PL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A0459B9-66A0-B54D-C891-7E2FB71A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3842440"/>
            <a:ext cx="4206240" cy="274815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E5C26AD-926B-EB60-115C-82A6BAC36CC8}"/>
              </a:ext>
            </a:extLst>
          </p:cNvPr>
          <p:cNvSpPr txBox="1"/>
          <p:nvPr/>
        </p:nvSpPr>
        <p:spPr>
          <a:xfrm>
            <a:off x="558800" y="531251"/>
            <a:ext cx="11074400" cy="3917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410766" rtl="0" eaLnBrk="1" fontAlgn="auto" latinLnBrk="0" hangingPunct="1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pl-PL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sym typeface="Helvetica Neue"/>
              </a:rPr>
              <a:t>Zadania fizjoterapeuty w zespole terapeutycznym:</a:t>
            </a:r>
          </a:p>
          <a:p>
            <a:pPr marL="305594" marR="0" lvl="0" indent="-305594" algn="just" defTabSz="410766" rtl="0" eaLnBrk="1" fontAlgn="auto" latinLnBrk="0" hangingPunct="1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-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instruktaż ćwiczeń stosownie do wytrzymałości, mobilności i stabilności Pacjenta</a:t>
            </a:r>
            <a:r>
              <a:rPr kumimoji="0" lang="pl-PL" sz="2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,     po </a:t>
            </a: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indywidualnej ocenie wydolności organizmu i parametrów kardiologicznych;</a:t>
            </a:r>
          </a:p>
          <a:p>
            <a:pPr marL="305594" marR="0" lvl="0" indent="-305594" algn="just" defTabSz="410766" rtl="0" eaLnBrk="1" fontAlgn="auto" latinLnBrk="0" hangingPunct="1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-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wybór ćwiczeń w zależności od indywidualnych preferencji Pacjenta.</a:t>
            </a:r>
          </a:p>
          <a:p>
            <a:pPr marL="0" marR="0" lvl="0" indent="0" algn="just" defTabSz="410766" rtl="0" eaLnBrk="1" fontAlgn="auto" latinLnBrk="0" hangingPunct="1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/>
              </a:rPr>
              <a:t>Pacjent otrzymuje broszurę z prostymi ćwiczeniami w domu.</a:t>
            </a:r>
          </a:p>
        </p:txBody>
      </p:sp>
    </p:spTree>
    <p:extLst>
      <p:ext uri="{BB962C8B-B14F-4D97-AF65-F5344CB8AC3E}">
        <p14:creationId xmlns:p14="http://schemas.microsoft.com/office/powerpoint/2010/main" val="312414607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213" y="233680"/>
            <a:ext cx="10737574" cy="52320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psychologa w zespole terapeutycznym: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ocena czynnika psychologicznego, jako etiologii choroby </a:t>
            </a:r>
            <a:r>
              <a:rPr lang="pl-PL" dirty="0" err="1">
                <a:solidFill>
                  <a:srgbClr val="0070C0"/>
                </a:solidFill>
              </a:rPr>
              <a:t>otyłościowej</a:t>
            </a:r>
            <a:r>
              <a:rPr lang="pl-PL" dirty="0">
                <a:solidFill>
                  <a:srgbClr val="0070C0"/>
                </a:solidFill>
              </a:rPr>
              <a:t>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wzbudzenie i podtrzymywanie motywacji do leczenia;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l-PL" dirty="0">
                <a:solidFill>
                  <a:srgbClr val="0070C0"/>
                </a:solidFill>
              </a:rPr>
              <a:t>nauka radzenia sobie z emocjami i stresem w formie spotkań indywidualnych        lub warsztatów.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A10F0B-314A-6F6A-F828-6936845D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62" y="3759645"/>
            <a:ext cx="3406727" cy="2864675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579887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ziękuję za uwagę"/>
          <p:cNvSpPr txBox="1"/>
          <p:nvPr/>
        </p:nvSpPr>
        <p:spPr>
          <a:xfrm>
            <a:off x="5053536" y="741189"/>
            <a:ext cx="3957815" cy="61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90000"/>
              </a:lnSpc>
              <a:defRPr sz="7900">
                <a:solidFill>
                  <a:srgbClr val="00365E"/>
                </a:solidFill>
              </a:defRPr>
            </a:lvl1pPr>
          </a:lstStyle>
          <a:p>
            <a:pPr defTabSz="410766" hangingPunct="0"/>
            <a:r>
              <a:rPr lang="pl-PL" sz="3950" b="1" kern="0" dirty="0">
                <a:latin typeface="Helvetica Neue"/>
                <a:sym typeface="Helvetica Neue"/>
              </a:rPr>
              <a:t>Podsumowanie:</a:t>
            </a:r>
            <a:endParaRPr sz="3950" b="1" kern="0" dirty="0">
              <a:latin typeface="Helvetica Neue"/>
              <a:sym typeface="Helvetica Neue"/>
            </a:endParaRPr>
          </a:p>
        </p:txBody>
      </p:sp>
      <p:sp>
        <p:nvSpPr>
          <p:cNvPr id="3" name="Dziękuję za uwagę">
            <a:extLst>
              <a:ext uri="{FF2B5EF4-FFF2-40B4-BE49-F238E27FC236}">
                <a16:creationId xmlns:a16="http://schemas.microsoft.com/office/drawing/2014/main" id="{734BDA10-C350-45D4-BDB6-FD42ED98A221}"/>
              </a:ext>
            </a:extLst>
          </p:cNvPr>
          <p:cNvSpPr txBox="1"/>
          <p:nvPr/>
        </p:nvSpPr>
        <p:spPr>
          <a:xfrm>
            <a:off x="777501" y="2186087"/>
            <a:ext cx="9509499" cy="61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90000"/>
              </a:lnSpc>
              <a:defRPr sz="7900">
                <a:solidFill>
                  <a:srgbClr val="00365E"/>
                </a:solidFill>
              </a:defRPr>
            </a:lvl1pPr>
          </a:lstStyle>
          <a:p>
            <a:pPr marL="571500" indent="-571500" defTabSz="410766" hangingPunct="0">
              <a:buFont typeface="Arial" panose="020B0604020202020204" pitchFamily="34" charset="0"/>
              <a:buChar char="•"/>
            </a:pPr>
            <a:endParaRPr sz="3950" b="1" kern="0" dirty="0">
              <a:latin typeface="Helvetica Neue"/>
              <a:sym typeface="Helvetica Neue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02B470-FD0C-FB3F-95E3-8CD2AB227FFD}"/>
              </a:ext>
            </a:extLst>
          </p:cNvPr>
          <p:cNvSpPr txBox="1"/>
          <p:nvPr/>
        </p:nvSpPr>
        <p:spPr>
          <a:xfrm>
            <a:off x="140825" y="1502054"/>
            <a:ext cx="11910350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endParaRPr kumimoji="0" lang="pl-PL" sz="28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ea typeface="Helvetica Neue"/>
              <a:cs typeface="Helvetica Neue"/>
              <a:sym typeface="Helvetica Neue"/>
            </a:endParaRPr>
          </a:p>
          <a:p>
            <a:pPr algn="ctr" defTabSz="821531" hangingPunct="0"/>
            <a:r>
              <a:rPr kumimoji="0" lang="pl-PL" sz="28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Mamy doskonałe narzędzia </a:t>
            </a:r>
            <a:r>
              <a:rPr lang="pl-PL" sz="2800" dirty="0">
                <a:solidFill>
                  <a:srgbClr val="002060"/>
                </a:solidFill>
              </a:rPr>
              <a:t>do leczenia chorych na otyłość, ale </a:t>
            </a:r>
          </a:p>
          <a:p>
            <a:pPr algn="ctr" defTabSz="821531" hangingPunct="0"/>
            <a:r>
              <a:rPr lang="pl-PL" sz="2800" b="1" u="sng" dirty="0">
                <a:solidFill>
                  <a:srgbClr val="002060"/>
                </a:solidFill>
              </a:rPr>
              <a:t>BRAK SYSTEMOWYCH ROZWIĄZAŃ</a:t>
            </a:r>
            <a:r>
              <a:rPr lang="pl-PL" sz="2800" dirty="0">
                <a:solidFill>
                  <a:srgbClr val="002060"/>
                </a:solidFill>
              </a:rPr>
              <a:t>!</a:t>
            </a:r>
          </a:p>
          <a:p>
            <a:pPr algn="ctr" defTabSz="821531" hangingPunct="0"/>
            <a:endParaRPr lang="pl-PL" sz="2800" dirty="0">
              <a:solidFill>
                <a:srgbClr val="002060"/>
              </a:solidFill>
            </a:endParaRPr>
          </a:p>
          <a:p>
            <a:pPr algn="just" defTabSz="821531" hangingPunct="0"/>
            <a:r>
              <a:rPr lang="pl-PL" sz="2400" dirty="0">
                <a:solidFill>
                  <a:srgbClr val="002060"/>
                </a:solidFill>
              </a:rPr>
              <a:t>Potrzebne są programy i fundusze, które stworzą możliwość objęcia większej populacji chorych na otyłość.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ziękuję za uwagę"/>
          <p:cNvSpPr txBox="1"/>
          <p:nvPr/>
        </p:nvSpPr>
        <p:spPr>
          <a:xfrm>
            <a:off x="4687780" y="496664"/>
            <a:ext cx="3957815" cy="61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90000"/>
              </a:lnSpc>
              <a:defRPr sz="7900">
                <a:solidFill>
                  <a:srgbClr val="00365E"/>
                </a:solidFill>
              </a:defRPr>
            </a:lvl1pPr>
          </a:lstStyle>
          <a:p>
            <a:pPr defTabSz="410766" hangingPunct="0"/>
            <a:r>
              <a:rPr lang="pl-PL" sz="3950" b="1" kern="0" dirty="0">
                <a:latin typeface="Helvetica Neue"/>
                <a:sym typeface="Helvetica Neue"/>
              </a:rPr>
              <a:t>Podsumowanie:</a:t>
            </a:r>
            <a:endParaRPr sz="3950" b="1" kern="0" dirty="0">
              <a:latin typeface="Helvetica Neue"/>
              <a:sym typeface="Helvetica Neue"/>
            </a:endParaRPr>
          </a:p>
        </p:txBody>
      </p:sp>
      <p:sp>
        <p:nvSpPr>
          <p:cNvPr id="3" name="Dziękuję za uwagę">
            <a:extLst>
              <a:ext uri="{FF2B5EF4-FFF2-40B4-BE49-F238E27FC236}">
                <a16:creationId xmlns:a16="http://schemas.microsoft.com/office/drawing/2014/main" id="{734BDA10-C350-45D4-BDB6-FD42ED98A221}"/>
              </a:ext>
            </a:extLst>
          </p:cNvPr>
          <p:cNvSpPr txBox="1"/>
          <p:nvPr/>
        </p:nvSpPr>
        <p:spPr>
          <a:xfrm>
            <a:off x="777501" y="2186087"/>
            <a:ext cx="9509499" cy="61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90000"/>
              </a:lnSpc>
              <a:defRPr sz="7900">
                <a:solidFill>
                  <a:srgbClr val="00365E"/>
                </a:solidFill>
              </a:defRPr>
            </a:lvl1pPr>
          </a:lstStyle>
          <a:p>
            <a:pPr marL="571500" indent="-571500" defTabSz="410766" hangingPunct="0">
              <a:buFont typeface="Arial" panose="020B0604020202020204" pitchFamily="34" charset="0"/>
              <a:buChar char="•"/>
            </a:pPr>
            <a:endParaRPr sz="3950" b="1" kern="0" dirty="0">
              <a:latin typeface="Helvetica Neue"/>
              <a:sym typeface="Helvetica Neue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B2D478-8D29-13F7-3B22-0295D91AA728}"/>
              </a:ext>
            </a:extLst>
          </p:cNvPr>
          <p:cNvSpPr txBox="1"/>
          <p:nvPr/>
        </p:nvSpPr>
        <p:spPr>
          <a:xfrm>
            <a:off x="634915" y="2361401"/>
            <a:ext cx="3446187" cy="1067599"/>
          </a:xfrm>
          <a:prstGeom prst="rect">
            <a:avLst/>
          </a:prstGeom>
          <a:noFill/>
          <a:ln w="28575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just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2060"/>
                </a:solidFill>
                <a:latin typeface="Helvetica Neue Medium"/>
              </a:rPr>
              <a:t>b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</a:rPr>
              <a:t>rak działań profilaktycznych</a:t>
            </a:r>
          </a:p>
          <a:p>
            <a:pPr marL="0" marR="0" lvl="0" indent="0" algn="just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</a:rPr>
              <a:t>późna diagnostyka</a:t>
            </a:r>
          </a:p>
          <a:p>
            <a:pPr marL="0" marR="0" lvl="0" indent="0" algn="just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/>
              </a:rPr>
              <a:t>niewłaściwe leczenie</a:t>
            </a:r>
          </a:p>
        </p:txBody>
      </p:sp>
      <p:pic>
        <p:nvPicPr>
          <p:cNvPr id="7" name="Grafika 6" descr="Strzałka — lekkie zakrzywienie">
            <a:extLst>
              <a:ext uri="{FF2B5EF4-FFF2-40B4-BE49-F238E27FC236}">
                <a16:creationId xmlns:a16="http://schemas.microsoft.com/office/drawing/2014/main" id="{D079F57B-1F80-0A16-CAE0-00621BD18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2269" y="2495691"/>
            <a:ext cx="914400" cy="914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60DF58A-4FCF-9EC0-BA49-731247AE6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49" y="1406205"/>
            <a:ext cx="1964580" cy="2798180"/>
          </a:xfrm>
          <a:prstGeom prst="rect">
            <a:avLst/>
          </a:prstGeom>
        </p:spPr>
      </p:pic>
      <p:pic>
        <p:nvPicPr>
          <p:cNvPr id="9" name="Grafika 8" descr="Strzałka — lekkie zakrzywienie">
            <a:extLst>
              <a:ext uri="{FF2B5EF4-FFF2-40B4-BE49-F238E27FC236}">
                <a16:creationId xmlns:a16="http://schemas.microsoft.com/office/drawing/2014/main" id="{584B5024-D314-365E-FC4B-76E02DE9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8755" y="2495691"/>
            <a:ext cx="914400" cy="914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212C098-B236-F3E1-AD8E-3DC87A2FD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55" y="1406205"/>
            <a:ext cx="2417991" cy="27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93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9B01-717B-4D37-A458-858FEC8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5" y="633481"/>
            <a:ext cx="9773478" cy="678484"/>
          </a:xfrm>
        </p:spPr>
        <p:txBody>
          <a:bodyPr/>
          <a:lstStyle/>
          <a:p>
            <a:r>
              <a:rPr lang="pl-PL" sz="3200" dirty="0">
                <a:solidFill>
                  <a:srgbClr val="002060"/>
                </a:solidFill>
              </a:rPr>
              <a:t>OTYŁOŚĆ – epidemia XXI wieku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solidFill>
                  <a:srgbClr val="002060"/>
                </a:solidFill>
              </a:rPr>
              <a:t>Otyłość jest chorobą przewlekłą, która prowadzi do wielu niekorzystnych konsekwencji zdrowotnych, psychologicznych i społecznych. Pogarsza jakość życia Pacjentów i skraca ich przeżywalność. </a:t>
            </a:r>
          </a:p>
          <a:p>
            <a:pPr marL="0" indent="0" algn="r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1CE3FF-5EC9-EFA2-BAA2-BCB2165B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88" y="2977243"/>
            <a:ext cx="2393496" cy="32872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327CDCE-9757-F645-3E04-CF3190A0BCED}"/>
              </a:ext>
            </a:extLst>
          </p:cNvPr>
          <p:cNvSpPr txBox="1"/>
          <p:nvPr/>
        </p:nvSpPr>
        <p:spPr>
          <a:xfrm>
            <a:off x="1230085" y="4155270"/>
            <a:ext cx="7336201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Według raportu </a:t>
            </a:r>
            <a:r>
              <a:rPr lang="pl-PL" dirty="0" err="1">
                <a:solidFill>
                  <a:srgbClr val="002060"/>
                </a:solidFill>
              </a:rPr>
              <a:t>Organisation</a:t>
            </a:r>
            <a:r>
              <a:rPr lang="pl-PL" dirty="0">
                <a:solidFill>
                  <a:srgbClr val="002060"/>
                </a:solidFill>
              </a:rPr>
              <a:t> for </a:t>
            </a:r>
            <a:r>
              <a:rPr lang="pl-PL" dirty="0" err="1">
                <a:solidFill>
                  <a:srgbClr val="002060"/>
                </a:solidFill>
              </a:rPr>
              <a:t>Economic</a:t>
            </a:r>
            <a:r>
              <a:rPr lang="pl-PL" dirty="0">
                <a:solidFill>
                  <a:srgbClr val="002060"/>
                </a:solidFill>
              </a:rPr>
              <a:t> Co-</a:t>
            </a:r>
            <a:r>
              <a:rPr lang="pl-PL" dirty="0" err="1">
                <a:solidFill>
                  <a:srgbClr val="002060"/>
                </a:solidFill>
              </a:rPr>
              <a:t>operation</a:t>
            </a:r>
            <a:r>
              <a:rPr lang="pl-PL" dirty="0">
                <a:solidFill>
                  <a:srgbClr val="002060"/>
                </a:solidFill>
              </a:rPr>
              <a:t> and Development (OECD) z 2019 r. z powodu niekontrolowanego zwiększenia częstości występowania nadwagi i otyłości </a:t>
            </a:r>
            <a:r>
              <a:rPr lang="pl-PL" b="1" u="sng" dirty="0">
                <a:solidFill>
                  <a:srgbClr val="002060"/>
                </a:solidFill>
              </a:rPr>
              <a:t>średnia długość życia w Polsce do 2050 r. skróci się o blisko 4 lata!</a:t>
            </a:r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Grafika 8" descr="Informacje">
            <a:extLst>
              <a:ext uri="{FF2B5EF4-FFF2-40B4-BE49-F238E27FC236}">
                <a16:creationId xmlns:a16="http://schemas.microsoft.com/office/drawing/2014/main" id="{05CBCBD2-C1AC-8C4D-CC0B-2A81FB8DC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426" y="4418017"/>
            <a:ext cx="707569" cy="7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3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6000" t="-9000" r="-3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294DFD5C-751B-ECAE-CA02-61B012D23C9D}"/>
              </a:ext>
            </a:extLst>
          </p:cNvPr>
          <p:cNvSpPr txBox="1"/>
          <p:nvPr/>
        </p:nvSpPr>
        <p:spPr>
          <a:xfrm>
            <a:off x="680720" y="608299"/>
            <a:ext cx="11043920" cy="39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05594" marR="0" lvl="0" indent="-305594" algn="l" defTabSz="410766" rtl="0" eaLnBrk="1" fontAlgn="auto" latinLnBrk="0" hangingPunct="1">
              <a:lnSpc>
                <a:spcPct val="17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 21 % dorosłych Polek i Polaków choruje na otyłość.</a:t>
            </a:r>
          </a:p>
          <a:p>
            <a:pPr marL="305594" marR="0" lvl="0" indent="-305594" algn="l" defTabSz="410766" rtl="0" eaLnBrk="1" fontAlgn="auto" latinLnBrk="0" hangingPunct="1">
              <a:lnSpc>
                <a:spcPct val="17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 Polska ma najwyższy w Europie odsetek dzieci i młodzieży z nadwagą i otyłością.</a:t>
            </a:r>
          </a:p>
          <a:p>
            <a:pPr marL="305594" marR="0" lvl="0" indent="-305594" algn="l" defTabSz="410766" rtl="0" eaLnBrk="1" fontAlgn="auto" latinLnBrk="0" hangingPunct="1">
              <a:lnSpc>
                <a:spcPct val="17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 Wzrasta liczba dzieci z cukrzycą typu 2.</a:t>
            </a:r>
          </a:p>
          <a:p>
            <a:pPr marL="305594" marR="0" lvl="0" indent="-305594" algn="l" defTabSz="410766" rtl="0" eaLnBrk="1" fontAlgn="auto" latinLnBrk="0" hangingPunct="1">
              <a:lnSpc>
                <a:spcPct val="17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 2,5 mln ludzi na świecie umiera z powodu otyłości.</a:t>
            </a:r>
          </a:p>
        </p:txBody>
      </p:sp>
    </p:spTree>
    <p:extLst>
      <p:ext uri="{BB962C8B-B14F-4D97-AF65-F5344CB8AC3E}">
        <p14:creationId xmlns:p14="http://schemas.microsoft.com/office/powerpoint/2010/main" val="467933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94F3BE8C-8B8E-B43E-B951-72CF3978434F}"/>
              </a:ext>
            </a:extLst>
          </p:cNvPr>
          <p:cNvSpPr txBox="1"/>
          <p:nvPr/>
        </p:nvSpPr>
        <p:spPr>
          <a:xfrm>
            <a:off x="914400" y="319486"/>
            <a:ext cx="10576560" cy="4776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Mamy doskonałe narzędzia do leczenia chorych na otyłość, ale 		</a:t>
            </a:r>
            <a:r>
              <a:rPr kumimoji="0" lang="pl-PL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BRAK SYSTEMOWYCH ROZWIĄZAŃ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!</a:t>
            </a:r>
          </a:p>
          <a:p>
            <a:pPr marL="0" marR="0" lvl="0" indent="0" algn="ctr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endParaRPr kumimoji="0" lang="pl-PL" sz="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410766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sym typeface="Helvetica Neue"/>
              </a:rPr>
              <a:t>Otyłość, często nie jest postrzegana jako podstawowy problem zdrowotny, zarówno przez Pacjenta, jak i lekarzy.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10987CEB-B66D-7FE6-CFC8-341E053F40BC}"/>
              </a:ext>
            </a:extLst>
          </p:cNvPr>
          <p:cNvSpPr/>
          <p:nvPr/>
        </p:nvSpPr>
        <p:spPr>
          <a:xfrm>
            <a:off x="4229257" y="2450591"/>
            <a:ext cx="681773" cy="978408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4569D7D-8D98-4218-14E7-DD6E902B5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86" y="2450591"/>
            <a:ext cx="682811" cy="97544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5CCF35B-5BE8-A075-3D85-EAE2C14D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54" y="2450591"/>
            <a:ext cx="68281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08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6326" y="362890"/>
            <a:ext cx="11734800" cy="55422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 algn="ctr">
              <a:buNone/>
            </a:pPr>
            <a:r>
              <a:rPr lang="pl-PL" sz="3300" b="1" dirty="0">
                <a:solidFill>
                  <a:srgbClr val="002060"/>
                </a:solidFill>
              </a:rPr>
              <a:t>Brak efektów leczenia Pacjenta z otyłością w obecnym systemie zdrowotnym </a:t>
            </a:r>
          </a:p>
          <a:p>
            <a:pPr marL="0" indent="0" algn="ctr">
              <a:buNone/>
            </a:pPr>
            <a:endParaRPr lang="pl-PL" sz="33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rgbClr val="002060"/>
                </a:solidFill>
              </a:rPr>
              <a:t>brak dostępu do bezpłatnej porady dietetyka, fizjoterapeuty, psychologa;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rgbClr val="002060"/>
                </a:solidFill>
              </a:rPr>
              <a:t>brak czasu na szczegółowy wywiad w trakcie wizyty lekarskiej;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rgbClr val="002060"/>
                </a:solidFill>
              </a:rPr>
              <a:t>często przedmiotowe, a nie PODMIOTOWE traktowanie Pacjenta przez pracowników służby zdrowia;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3100" dirty="0">
                <a:solidFill>
                  <a:srgbClr val="002060"/>
                </a:solidFill>
              </a:rPr>
              <a:t>długie kolejki do lekarzy specjalistów.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ówna się 3">
            <a:extLst>
              <a:ext uri="{FF2B5EF4-FFF2-40B4-BE49-F238E27FC236}">
                <a16:creationId xmlns:a16="http://schemas.microsoft.com/office/drawing/2014/main" id="{CB02C5F0-301C-0DDC-3C6B-ABA2E27041E9}"/>
              </a:ext>
            </a:extLst>
          </p:cNvPr>
          <p:cNvSpPr/>
          <p:nvPr/>
        </p:nvSpPr>
        <p:spPr>
          <a:xfrm>
            <a:off x="5110843" y="1599475"/>
            <a:ext cx="1970314" cy="914400"/>
          </a:xfrm>
          <a:prstGeom prst="mathEqual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94193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1241-AE90-4569-88F3-D62BDD9BD86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29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667622A-A977-5C7B-4479-3699BD62C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704635"/>
            <a:ext cx="5725886" cy="489838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DA020D4-6441-1389-CE5A-B0B2707A075D}"/>
              </a:ext>
            </a:extLst>
          </p:cNvPr>
          <p:cNvSpPr txBox="1"/>
          <p:nvPr/>
        </p:nvSpPr>
        <p:spPr>
          <a:xfrm>
            <a:off x="0" y="944409"/>
            <a:ext cx="12192001" cy="4945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002060"/>
                </a:solidFill>
              </a:rPr>
              <a:t>Nadwaga i otyłość nie są postrzegane, jako poważne problemy zdrowotne. Dlaczego?</a:t>
            </a:r>
          </a:p>
          <a:p>
            <a:pPr marL="0" indent="0">
              <a:buNone/>
            </a:pPr>
            <a:endParaRPr lang="pl-PL" sz="3200" dirty="0">
              <a:solidFill>
                <a:srgbClr val="002060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brak wdrażania nawyków żywieniowych i aktywności ruchowej od wczesnego dzieciństwa;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 brak edukacji na wszystkich etapach życia;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 błędne stwierdzenia typu: </a:t>
            </a:r>
            <a:r>
              <a:rPr lang="pl-PL" sz="2400" b="1" dirty="0">
                <a:solidFill>
                  <a:srgbClr val="002060"/>
                </a:solidFill>
              </a:rPr>
              <a:t>„pulchniutki”</a:t>
            </a:r>
            <a:r>
              <a:rPr lang="pl-PL" sz="2400" dirty="0">
                <a:solidFill>
                  <a:srgbClr val="002060"/>
                </a:solidFill>
              </a:rPr>
              <a:t>, </a:t>
            </a:r>
            <a:r>
              <a:rPr lang="pl-PL" sz="2400" b="1" dirty="0">
                <a:solidFill>
                  <a:srgbClr val="002060"/>
                </a:solidFill>
              </a:rPr>
              <a:t>„mocno zbudowany” – „wyrośnie z tego”</a:t>
            </a:r>
            <a:r>
              <a:rPr lang="pl-PL" sz="2400" dirty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 zwolnienia z lekcji w-f;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 smutne, bezradne, wycofane i zajadające stres dziecko.</a:t>
            </a:r>
          </a:p>
        </p:txBody>
      </p:sp>
    </p:spTree>
    <p:extLst>
      <p:ext uri="{BB962C8B-B14F-4D97-AF65-F5344CB8AC3E}">
        <p14:creationId xmlns:p14="http://schemas.microsoft.com/office/powerpoint/2010/main" val="13655879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11000" t="-15000" r="1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88ABFB4-F62E-BDC4-F9CD-1EFBA0980651}"/>
              </a:ext>
            </a:extLst>
          </p:cNvPr>
          <p:cNvSpPr txBox="1"/>
          <p:nvPr/>
        </p:nvSpPr>
        <p:spPr>
          <a:xfrm>
            <a:off x="1373529" y="-30480"/>
            <a:ext cx="9444942" cy="2154436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pl-PL" b="1" dirty="0">
              <a:solidFill>
                <a:srgbClr val="002060"/>
              </a:solidFill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WIERZCHOŁEK GÓRY LODOWEJ Pacjenci z poważnymi problemami zdrowotnymi:</a:t>
            </a:r>
          </a:p>
          <a:p>
            <a:pPr algn="ctr"/>
            <a:endParaRPr lang="pl-PL" b="1" dirty="0">
              <a:solidFill>
                <a:srgbClr val="002060"/>
              </a:solidFill>
            </a:endParaRPr>
          </a:p>
          <a:p>
            <a:pPr algn="just"/>
            <a:r>
              <a:rPr lang="pl-PL" sz="2000" b="1" dirty="0">
                <a:solidFill>
                  <a:srgbClr val="002060"/>
                </a:solidFill>
              </a:rPr>
              <a:t>cukrzyca typu 2 / choroby sercowo-naczyniowe / nadciśnienie/zwyrodnienia stawów / </a:t>
            </a:r>
            <a:r>
              <a:rPr lang="pl-PL" sz="2000" b="1" dirty="0" err="1">
                <a:solidFill>
                  <a:srgbClr val="002060"/>
                </a:solidFill>
              </a:rPr>
              <a:t>stłuszczeniowa</a:t>
            </a:r>
            <a:r>
              <a:rPr lang="pl-PL" sz="2000" b="1" dirty="0">
                <a:solidFill>
                  <a:srgbClr val="002060"/>
                </a:solidFill>
              </a:rPr>
              <a:t> choroba wątroby / bezdech senny / upośledzenia funkcji nerek / zaburzenia funkcji seksualnych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1F328846-D32F-AA26-03E3-19484614B126}"/>
              </a:ext>
            </a:extLst>
          </p:cNvPr>
          <p:cNvCxnSpPr>
            <a:cxnSpLocks/>
          </p:cNvCxnSpPr>
          <p:nvPr/>
        </p:nvCxnSpPr>
        <p:spPr>
          <a:xfrm>
            <a:off x="1373529" y="1853236"/>
            <a:ext cx="9444942" cy="0"/>
          </a:xfrm>
          <a:prstGeom prst="line">
            <a:avLst/>
          </a:prstGeom>
          <a:noFill/>
          <a:ln w="5715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535114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11000" t="-15000" r="1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88ABFB4-F62E-BDC4-F9CD-1EFBA0980651}"/>
              </a:ext>
            </a:extLst>
          </p:cNvPr>
          <p:cNvSpPr txBox="1"/>
          <p:nvPr/>
        </p:nvSpPr>
        <p:spPr>
          <a:xfrm>
            <a:off x="1373529" y="4190036"/>
            <a:ext cx="9444942" cy="2554545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ctr"/>
            <a:r>
              <a:rPr lang="pl-PL" sz="2000" b="1" dirty="0">
                <a:solidFill>
                  <a:srgbClr val="002060"/>
                </a:solidFill>
              </a:rPr>
              <a:t>Stopniowo narastające groźne procesy metaboliczne: 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just"/>
            <a:r>
              <a:rPr lang="pl-PL" sz="2000" b="1" dirty="0" err="1">
                <a:solidFill>
                  <a:srgbClr val="002060"/>
                </a:solidFill>
              </a:rPr>
              <a:t>dyslipidemia</a:t>
            </a:r>
            <a:r>
              <a:rPr lang="pl-PL" sz="2000" b="1" dirty="0">
                <a:solidFill>
                  <a:srgbClr val="002060"/>
                </a:solidFill>
              </a:rPr>
              <a:t> / nieprawidłowa glikemia na czczo / przewlekły proces zapalny / problemy z rozrodczością - zaburzenia cykli miesiączkowych / zespół PCOS u kobiet / niedobór testosteronu u mężczyzn / zachowania wskazujące na możliwość rozwinięcia choroby </a:t>
            </a:r>
            <a:r>
              <a:rPr lang="pl-PL" sz="2000" b="1" dirty="0" err="1">
                <a:solidFill>
                  <a:srgbClr val="002060"/>
                </a:solidFill>
              </a:rPr>
              <a:t>neurodegenracyjnej</a:t>
            </a:r>
            <a:endParaRPr lang="pl-PL" sz="2000" b="1" dirty="0">
              <a:solidFill>
                <a:srgbClr val="002060"/>
              </a:solidFill>
            </a:endParaRP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B12D37E-4A13-D934-649C-221E9006364D}"/>
              </a:ext>
            </a:extLst>
          </p:cNvPr>
          <p:cNvCxnSpPr>
            <a:cxnSpLocks/>
          </p:cNvCxnSpPr>
          <p:nvPr/>
        </p:nvCxnSpPr>
        <p:spPr>
          <a:xfrm>
            <a:off x="1373529" y="4190036"/>
            <a:ext cx="9444942" cy="0"/>
          </a:xfrm>
          <a:prstGeom prst="line">
            <a:avLst/>
          </a:prstGeom>
          <a:noFill/>
          <a:ln w="5715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329368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1193</Words>
  <Application>Microsoft Office PowerPoint</Application>
  <PresentationFormat>Panoramiczny</PresentationFormat>
  <Paragraphs>157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Arial</vt:lpstr>
      <vt:lpstr>Calibri</vt:lpstr>
      <vt:lpstr>Helvetica Neue</vt:lpstr>
      <vt:lpstr>Helvetica Neue Light</vt:lpstr>
      <vt:lpstr>Helvetica Neue Medium</vt:lpstr>
      <vt:lpstr>Helvetica Neue Thin</vt:lpstr>
      <vt:lpstr>Wingdings</vt:lpstr>
      <vt:lpstr>YALBs2pFj2o 0</vt:lpstr>
      <vt:lpstr>White</vt:lpstr>
      <vt:lpstr>1_White</vt:lpstr>
      <vt:lpstr>Prezentacja programu PowerPoint</vt:lpstr>
      <vt:lpstr>CEL WYKŁADU</vt:lpstr>
      <vt:lpstr>OTYŁOŚĆ – epidemia XXI wieku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Leczenie otyłości</vt:lpstr>
      <vt:lpstr>Leczenie otyłości</vt:lpstr>
      <vt:lpstr>Prezentacja programu PowerPoint</vt:lpstr>
      <vt:lpstr>Prezentacja programu PowerPoint</vt:lpstr>
      <vt:lpstr>Prezentacja programu PowerPoint</vt:lpstr>
      <vt:lpstr>Pierwszy kontakt lekarza z Pacjentem 7 podstawowych kroków</vt:lpstr>
      <vt:lpstr>Pierwszy kontakt lekarza z Pacjentem 7 podstawowych kroków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MGBW (Malgorzata Budlewska)</dc:creator>
  <cp:lastModifiedBy>Aleksandra Mazurek</cp:lastModifiedBy>
  <cp:revision>53</cp:revision>
  <dcterms:created xsi:type="dcterms:W3CDTF">2021-03-11T16:41:32Z</dcterms:created>
  <dcterms:modified xsi:type="dcterms:W3CDTF">2023-02-23T17:27:26Z</dcterms:modified>
</cp:coreProperties>
</file>