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7"/>
  </p:notesMasterIdLst>
  <p:sldIdLst>
    <p:sldId id="256" r:id="rId2"/>
    <p:sldId id="339" r:id="rId3"/>
    <p:sldId id="406" r:id="rId4"/>
    <p:sldId id="338" r:id="rId5"/>
    <p:sldId id="390" r:id="rId6"/>
    <p:sldId id="391" r:id="rId7"/>
    <p:sldId id="392" r:id="rId8"/>
    <p:sldId id="288" r:id="rId9"/>
    <p:sldId id="377" r:id="rId10"/>
    <p:sldId id="289" r:id="rId11"/>
    <p:sldId id="290" r:id="rId12"/>
    <p:sldId id="291" r:id="rId13"/>
    <p:sldId id="292" r:id="rId14"/>
    <p:sldId id="379" r:id="rId15"/>
    <p:sldId id="385" r:id="rId16"/>
    <p:sldId id="381" r:id="rId17"/>
    <p:sldId id="384" r:id="rId18"/>
    <p:sldId id="386" r:id="rId19"/>
    <p:sldId id="394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281" r:id="rId29"/>
    <p:sldId id="283" r:id="rId30"/>
    <p:sldId id="284" r:id="rId31"/>
    <p:sldId id="285" r:id="rId32"/>
    <p:sldId id="286" r:id="rId33"/>
    <p:sldId id="287" r:id="rId34"/>
    <p:sldId id="273" r:id="rId35"/>
    <p:sldId id="40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4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CEFBA-AC20-4581-A814-3BC5B064A535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6C0FB-E463-40FA-877A-9BFCB59EBE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7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76F96101-5184-28A2-453D-51147893A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31F94E3A-BAD7-E572-C667-D60D5F4B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0A6D446E-56DA-264F-9D3A-E16A770BD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6C6C37A-4918-D146-77B4-FF4F7800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B98FF802-8A54-A450-269C-9E9669DE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5B974C8-D22C-2917-A4D0-3353DE2E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58CDD6A3-CC06-FF38-B56E-CCE73DB18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56763683-9C26-247B-DBBC-31625FC3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0F8BEF6A-C734-B8D1-2E4B-292451350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860A1831-2805-DD32-91EA-B2329F36D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04AD0639-F78A-C2F0-F5C9-290AD96BB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3DC51723-0595-1284-E5DA-B60F08B0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57EE92C9-0530-95A9-B153-91ED74FA3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94B8C70D-61C1-1F9B-2561-22C45ED2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010CCC59-CF2A-41FF-05D2-E72082A1B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BEE06D8A-8B55-F5B2-2AF2-1D54E773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2D3D9766-9297-E8CE-A919-8DAFB2ACB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56847A97-0643-AB1C-369D-3200EA49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3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15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83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05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2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95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7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1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CBBF9A-9476-44C3-B670-7D9E79812C0C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2FB3CFF-E7CD-4CC6-A489-12424439889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61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C299D-8CCE-3FB6-D273-B3AC27330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783" y="1207784"/>
            <a:ext cx="9766434" cy="23876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Dieta, którą polubisz</a:t>
            </a:r>
            <a:br>
              <a:rPr lang="pl-PL" b="1" dirty="0"/>
            </a:br>
            <a:r>
              <a:rPr lang="pl-PL" b="1" dirty="0"/>
              <a:t> </a:t>
            </a:r>
            <a:br>
              <a:rPr lang="pl-PL" sz="3200" b="1" dirty="0"/>
            </a:br>
            <a:r>
              <a:rPr lang="pl-PL" sz="3200" b="1" dirty="0"/>
              <a:t>dieta czy zmiana nawyków?</a:t>
            </a:r>
            <a:br>
              <a:rPr lang="pl-PL" sz="3200" b="1" dirty="0"/>
            </a:br>
            <a:r>
              <a:rPr lang="pl-PL" sz="3200" b="1" dirty="0"/>
              <a:t>O co naprawdę chodzi w leczeniu otyłości?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95859C-A019-7D5E-9A8A-DB0081C67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901" y="4622800"/>
            <a:ext cx="7384653" cy="1603623"/>
          </a:xfrm>
        </p:spPr>
        <p:txBody>
          <a:bodyPr>
            <a:normAutofit/>
          </a:bodyPr>
          <a:lstStyle/>
          <a:p>
            <a:r>
              <a:rPr lang="pl-PL" sz="2800" b="1" dirty="0"/>
              <a:t>Dr n. med. Katarzyna Łokieć</a:t>
            </a:r>
          </a:p>
          <a:p>
            <a:r>
              <a:rPr lang="pl-PL" dirty="0"/>
              <a:t>Zakład Propedeutyki Chorób Cywilizacyjnych</a:t>
            </a:r>
          </a:p>
          <a:p>
            <a:r>
              <a:rPr lang="pl-PL" dirty="0"/>
              <a:t>Uniwersytetu Medycznego w Łodzi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07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349FDE78-9F4C-783E-6816-E3459789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700089"/>
            <a:ext cx="3243262" cy="5792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ytuł 1">
            <a:extLst>
              <a:ext uri="{FF2B5EF4-FFF2-40B4-BE49-F238E27FC236}">
                <a16:creationId xmlns:a16="http://schemas.microsoft.com/office/drawing/2014/main" id="{575A58CC-3609-BFA7-AF35-6D25DB23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6473826"/>
            <a:ext cx="3360738" cy="384175"/>
          </a:xfrm>
        </p:spPr>
        <p:txBody>
          <a:bodyPr/>
          <a:lstStyle/>
          <a:p>
            <a:pPr eaLnBrk="1" hangingPunct="1"/>
            <a:r>
              <a:rPr lang="pl-PL" altLang="pl-PL" sz="1000">
                <a:latin typeface="Times New Roman" panose="02020603050405020304" pitchFamily="18" charset="0"/>
                <a:cs typeface="Times New Roman" panose="02020603050405020304" pitchFamily="18" charset="0"/>
              </a:rPr>
              <a:t>www.livestrong.com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21B3B27-FC61-6F4F-1A0F-25CD2CA5A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6" y="719139"/>
            <a:ext cx="3128963" cy="577373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ymbol zastępczy zawartości 3">
            <a:extLst>
              <a:ext uri="{FF2B5EF4-FFF2-40B4-BE49-F238E27FC236}">
                <a16:creationId xmlns:a16="http://schemas.microsoft.com/office/drawing/2014/main" id="{342C2908-7BEB-82A2-C5F6-BB291B622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826" y="699176"/>
            <a:ext cx="8868682" cy="5459647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ytuł 4">
            <a:extLst>
              <a:ext uri="{FF2B5EF4-FFF2-40B4-BE49-F238E27FC236}">
                <a16:creationId xmlns:a16="http://schemas.microsoft.com/office/drawing/2014/main" id="{6AC085F6-F994-6FE8-5FDD-502583E8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altLang="pl-PL" dirty="0">
                <a:solidFill>
                  <a:schemeClr val="accent1">
                    <a:satMod val="150000"/>
                  </a:schemeClr>
                </a:solidFill>
              </a:rPr>
              <a:t>JAKOŚĆ</a:t>
            </a:r>
          </a:p>
        </p:txBody>
      </p:sp>
      <p:sp>
        <p:nvSpPr>
          <p:cNvPr id="25603" name="Symbol zastępczy zawartości 3">
            <a:extLst>
              <a:ext uri="{FF2B5EF4-FFF2-40B4-BE49-F238E27FC236}">
                <a16:creationId xmlns:a16="http://schemas.microsoft.com/office/drawing/2014/main" id="{075BFB2E-8874-41C2-6EAE-84CB9870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25" y="2305050"/>
            <a:ext cx="8229600" cy="4324350"/>
          </a:xfrm>
        </p:spPr>
        <p:txBody>
          <a:bodyPr/>
          <a:lstStyle/>
          <a:p>
            <a:r>
              <a:rPr lang="pl-PL" altLang="pl-PL" dirty="0"/>
              <a:t>Kalorie to nie wszystko</a:t>
            </a:r>
          </a:p>
          <a:p>
            <a:r>
              <a:rPr lang="pl-PL" altLang="pl-PL" dirty="0"/>
              <a:t>Gęstość odżywcza</a:t>
            </a:r>
          </a:p>
          <a:p>
            <a:r>
              <a:rPr lang="pl-PL" altLang="pl-PL" dirty="0"/>
              <a:t>Ładunek </a:t>
            </a:r>
            <a:r>
              <a:rPr lang="pl-PL" altLang="pl-PL" dirty="0" err="1"/>
              <a:t>glikemiczny</a:t>
            </a:r>
            <a:endParaRPr lang="pl-PL" altLang="pl-PL" dirty="0"/>
          </a:p>
          <a:p>
            <a:r>
              <a:rPr lang="pl-PL" altLang="pl-PL" dirty="0"/>
              <a:t>Rodzaje W, B, T w diecie</a:t>
            </a:r>
          </a:p>
        </p:txBody>
      </p:sp>
      <p:pic>
        <p:nvPicPr>
          <p:cNvPr id="25604" name="Obraz 1">
            <a:extLst>
              <a:ext uri="{FF2B5EF4-FFF2-40B4-BE49-F238E27FC236}">
                <a16:creationId xmlns:a16="http://schemas.microsoft.com/office/drawing/2014/main" id="{120568D4-EEFC-BD9C-ABAF-3C793CB4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34" y="2286571"/>
            <a:ext cx="3071812" cy="3986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ymbol zastępczy zawartości 3">
            <a:extLst>
              <a:ext uri="{FF2B5EF4-FFF2-40B4-BE49-F238E27FC236}">
                <a16:creationId xmlns:a16="http://schemas.microsoft.com/office/drawing/2014/main" id="{996B07AD-AAE3-EB89-EF2E-E7D0BD609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692150"/>
            <a:ext cx="7456487" cy="55181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B108A-158E-AFBD-975B-75A32D62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satMod val="150000"/>
                  </a:schemeClr>
                </a:solidFill>
              </a:rPr>
              <a:t>ZMIANY DIETETYCZNE W ŻYCIU</a:t>
            </a:r>
          </a:p>
        </p:txBody>
      </p:sp>
      <p:sp>
        <p:nvSpPr>
          <p:cNvPr id="30723" name="Symbol zastępczy zawartości 2">
            <a:extLst>
              <a:ext uri="{FF2B5EF4-FFF2-40B4-BE49-F238E27FC236}">
                <a16:creationId xmlns:a16="http://schemas.microsoft.com/office/drawing/2014/main" id="{338A5F81-1350-0934-A753-264C282E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Jasne określenie celu: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5 posiłków dziennie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Wyeliminowanie słodkich napojów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Kolacja o 19:00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DDA27-E0CD-89E2-7CDC-F4489D3C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satMod val="150000"/>
                  </a:schemeClr>
                </a:solidFill>
              </a:rPr>
              <a:t>ZMIANY DIETETYCZNE W ŻYCIU</a:t>
            </a:r>
          </a:p>
        </p:txBody>
      </p:sp>
      <p:sp>
        <p:nvSpPr>
          <p:cNvPr id="31747" name="Symbol zastępczy zawartości 2">
            <a:extLst>
              <a:ext uri="{FF2B5EF4-FFF2-40B4-BE49-F238E27FC236}">
                <a16:creationId xmlns:a16="http://schemas.microsoft.com/office/drawing/2014/main" id="{4FAC71F2-96A8-12E8-8799-2D969C1DC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„Siły na zamiary”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„Proszę jeść dwie kromki chleba na śniadanie i jedną kromkę chleba na kolację”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Zamiast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„Proszę schudnąć 20 kg”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A2550-3675-C6FD-BBBB-7A4F0C39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satMod val="150000"/>
                  </a:schemeClr>
                </a:solidFill>
              </a:rPr>
              <a:t>ZMIANY DIETETYCZNE W ŻYCIU</a:t>
            </a:r>
          </a:p>
        </p:txBody>
      </p:sp>
      <p:sp>
        <p:nvSpPr>
          <p:cNvPr id="33795" name="Symbol zastępczy zawartości 2">
            <a:extLst>
              <a:ext uri="{FF2B5EF4-FFF2-40B4-BE49-F238E27FC236}">
                <a16:creationId xmlns:a16="http://schemas.microsoft.com/office/drawing/2014/main" id="{2CE999B2-16F6-DFCE-C8FE-028BEF54A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Pokazanie możliwości a nie restrykcji</a:t>
            </a:r>
          </a:p>
          <a:p>
            <a:pPr eaLnBrk="1" hangingPunct="1"/>
            <a:r>
              <a:rPr lang="pl-PL" altLang="pl-PL"/>
              <a:t>Inna droga</a:t>
            </a:r>
          </a:p>
          <a:p>
            <a:pPr eaLnBrk="1" hangingPunct="1"/>
            <a:r>
              <a:rPr lang="pl-PL" altLang="pl-PL"/>
              <a:t>„Wybór” a nie „zakaz”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„Proszę wybrać dowolne ciemnie pieczywo z ziarnami, słonecznikiem, soją”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zamiast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/>
              <a:t>„Nie wolno jeść pieczywa jasnego”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DA6C2-6470-DA34-5EE9-1966810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satMod val="150000"/>
                  </a:schemeClr>
                </a:solidFill>
              </a:rPr>
              <a:t>ZMIANY DIETETYCZNE W ŻYCIU</a:t>
            </a:r>
          </a:p>
        </p:txBody>
      </p:sp>
      <p:sp>
        <p:nvSpPr>
          <p:cNvPr id="34819" name="Symbol zastępczy zawartości 2">
            <a:extLst>
              <a:ext uri="{FF2B5EF4-FFF2-40B4-BE49-F238E27FC236}">
                <a16:creationId xmlns:a16="http://schemas.microsoft.com/office/drawing/2014/main" id="{5BBF4BBF-BE48-4D42-DA0D-EF467879C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Pokazanie o jaki rodzaj produktów chodzi, jaka ilość jest odpowiednia</a:t>
            </a:r>
          </a:p>
          <a:p>
            <a:pPr eaLnBrk="1" hangingPunct="1"/>
            <a:r>
              <a:rPr lang="pl-PL" altLang="pl-PL"/>
              <a:t>Plansze, rysunki, schematy, obrazki, </a:t>
            </a:r>
          </a:p>
          <a:p>
            <a:pPr eaLnBrk="1" hangingPunct="1"/>
            <a:r>
              <a:rPr lang="pl-PL" altLang="pl-PL"/>
              <a:t>Metody wizualne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663AB-A529-6D72-3849-5BB6D625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satMod val="150000"/>
                  </a:schemeClr>
                </a:solidFill>
              </a:rPr>
              <a:t>ZMIANY DIETETYCZNE W ŻYCIU</a:t>
            </a:r>
          </a:p>
        </p:txBody>
      </p:sp>
      <p:sp>
        <p:nvSpPr>
          <p:cNvPr id="36867" name="Symbol zastępczy zawartości 2">
            <a:extLst>
              <a:ext uri="{FF2B5EF4-FFF2-40B4-BE49-F238E27FC236}">
                <a16:creationId xmlns:a16="http://schemas.microsoft.com/office/drawing/2014/main" id="{B3CA3869-A46C-F10F-25D6-6268901D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Pytanie co mu się udało zmienić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dirty="0"/>
              <a:t>(najpierw plusy)</a:t>
            </a:r>
          </a:p>
          <a:p>
            <a:pPr eaLnBrk="1" hangingPunct="1"/>
            <a:r>
              <a:rPr lang="pl-PL" altLang="pl-PL" dirty="0"/>
              <a:t>Pytanie pacjenta co dla niego jest najtrudniejsze w stosowaniu zaleceń dietetycznych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Rezygnacja ze słodyczy??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Monotonia diety??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BE848C5F-94B0-BFCE-4A26-9A85FD4E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47" y="238917"/>
            <a:ext cx="10119359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REZYGNOWAĆ?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9654555-50F4-641A-339C-DC070F1CA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87" y="1542450"/>
            <a:ext cx="81518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ZAMIENIAĆ!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Odchudzanie to nie zakazy a sztuka wyboru.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Należy znaleźć alternatywne źródła substancji odżywczych.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3C96326D-DE44-F275-8E24-0E205A55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585217"/>
            <a:ext cx="3753355" cy="54295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F600773-0CC3-60D9-B844-FABE0F3F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92" y="492082"/>
            <a:ext cx="3919008" cy="54821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C4ACAA5-847E-08DE-EBE1-63EEEE08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6032A636-6230-FD7E-20D4-C077F926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78" y="308768"/>
            <a:ext cx="984265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PRODUKTY MNIEJ ZNANE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A8FB9D6D-4575-6BAE-1712-BD86C013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80" y="1513573"/>
            <a:ext cx="970144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700"/>
              </a:spcBef>
            </a:pPr>
            <a:r>
              <a:rPr lang="pl-PL" altLang="pl-PL" sz="2900" dirty="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Urozmaicenie codziennych posiłków</a:t>
            </a: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6CAD082E-6600-6E5C-B48D-FC4A7782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50" y="2262790"/>
            <a:ext cx="5805570" cy="4000814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5D5305F3-E463-A8CB-6EC0-3CDF6E65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15" y="836613"/>
            <a:ext cx="1080917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INNE WYKORZYSTANIE ZNANYCH PRODUKTÓW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CF3BBBC5-2EF7-4419-B6F2-D24F11BE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20" y="2218892"/>
            <a:ext cx="9101555" cy="35177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b="1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Domowe słodycze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Ciasto marchewkowe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Domowa </a:t>
            </a:r>
            <a:r>
              <a:rPr lang="pl-PL" sz="2900" dirty="0" err="1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nutella</a:t>
            </a:r>
            <a:endParaRPr lang="pl-PL" sz="2900" dirty="0">
              <a:solidFill>
                <a:srgbClr val="000000"/>
              </a:solidFill>
              <a:latin typeface="Tw Cen MT" pitchFamily="32" charset="0"/>
              <a:ea typeface="Microsoft YaHei" charset="-122"/>
            </a:endParaRP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Mus czekoladowy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Lody domowe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F6B021AF-27AB-CD27-891A-63D6543B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228601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KULINARNE EKSPERYMENTY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0D631DE4-D419-F84B-565C-BC1ED41F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221163"/>
            <a:ext cx="2808287" cy="2127250"/>
          </a:xfrm>
          <a:prstGeom prst="rect">
            <a:avLst/>
          </a:prstGeom>
          <a:noFill/>
          <a:ln w="9360" cap="sq">
            <a:solidFill>
              <a:srgbClr val="AAE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3">
            <a:extLst>
              <a:ext uri="{FF2B5EF4-FFF2-40B4-BE49-F238E27FC236}">
                <a16:creationId xmlns:a16="http://schemas.microsoft.com/office/drawing/2014/main" id="{61FD50EE-887C-B1ED-B4D6-538820B2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292601"/>
            <a:ext cx="2619375" cy="1743075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9DBDCC03-67F8-2D4E-4DF1-DA2DE18B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1484314"/>
            <a:ext cx="1511300" cy="2268537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5">
            <a:extLst>
              <a:ext uri="{FF2B5EF4-FFF2-40B4-BE49-F238E27FC236}">
                <a16:creationId xmlns:a16="http://schemas.microsoft.com/office/drawing/2014/main" id="{ED5D9C74-8955-1673-1AF0-B120D60B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57338"/>
            <a:ext cx="2735263" cy="2335212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6">
            <a:extLst>
              <a:ext uri="{FF2B5EF4-FFF2-40B4-BE49-F238E27FC236}">
                <a16:creationId xmlns:a16="http://schemas.microsoft.com/office/drawing/2014/main" id="{CC4F121B-42B8-65F9-8571-3549DA5A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557339"/>
            <a:ext cx="1655763" cy="2484437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0E9EA496-68AC-6A71-2CD7-84617DB0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9" y="228601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ZAMIAST SUPLEMENTÓW</a:t>
            </a: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D6C98274-F5E1-F305-49AD-04317089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9" y="1412876"/>
            <a:ext cx="8126616" cy="498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465B30AD-CF77-F97A-CBB2-D7B685A3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88913"/>
            <a:ext cx="81518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DODATEK PRZYPRAW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181C198B-4DFC-257B-0A3E-DC3E5A15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1600201"/>
            <a:ext cx="43195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Anyż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Goździki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Imbir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Majeranek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Oregano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Bazylia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Czarnuszka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2900">
                <a:solidFill>
                  <a:srgbClr val="000000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Tymianek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F7969E7E-7812-46FF-68EA-E2379BBF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133601"/>
            <a:ext cx="4398962" cy="3095625"/>
          </a:xfrm>
          <a:prstGeom prst="rect">
            <a:avLst/>
          </a:prstGeom>
          <a:noFill/>
          <a:ln w="9360" cap="sq">
            <a:solidFill>
              <a:srgbClr val="AAE2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>
            <a:extLst>
              <a:ext uri="{FF2B5EF4-FFF2-40B4-BE49-F238E27FC236}">
                <a16:creationId xmlns:a16="http://schemas.microsoft.com/office/drawing/2014/main" id="{9683904A-5C7A-13FA-3F0C-98F622B2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>
                <a:solidFill>
                  <a:schemeClr val="accent1"/>
                </a:solidFill>
              </a:rPr>
              <a:t>ESTETYKA POSIŁKÓW</a:t>
            </a:r>
          </a:p>
        </p:txBody>
      </p:sp>
      <p:sp>
        <p:nvSpPr>
          <p:cNvPr id="62467" name="Symbol zastępczy zawartości 2">
            <a:extLst>
              <a:ext uri="{FF2B5EF4-FFF2-40B4-BE49-F238E27FC236}">
                <a16:creationId xmlns:a16="http://schemas.microsoft.com/office/drawing/2014/main" id="{73B67B56-B84E-222B-76BC-4FBF28CC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Dbałość o przygotowanie posiłków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Kolor na talerzu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Unikanie jedzenia „w biegu”, na stojąco, przed telewizorem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/>
              <a:t>Zasada kontrastu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pc\Desktop\176151.jpg">
            <a:extLst>
              <a:ext uri="{FF2B5EF4-FFF2-40B4-BE49-F238E27FC236}">
                <a16:creationId xmlns:a16="http://schemas.microsoft.com/office/drawing/2014/main" id="{AE006E74-6D73-A86A-E483-94628304D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685799"/>
            <a:ext cx="4701845" cy="3530065"/>
          </a:xfrm>
          <a:ln>
            <a:solidFill>
              <a:schemeClr val="accent5"/>
            </a:solidFill>
          </a:ln>
        </p:spPr>
      </p:pic>
      <p:pic>
        <p:nvPicPr>
          <p:cNvPr id="112643" name="Picture 3" descr="C:\Users\pc\Desktop\DSCF4747.JPG">
            <a:extLst>
              <a:ext uri="{FF2B5EF4-FFF2-40B4-BE49-F238E27FC236}">
                <a16:creationId xmlns:a16="http://schemas.microsoft.com/office/drawing/2014/main" id="{F60E2970-1CE9-5DE0-F0C7-258B544F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550" y="2497087"/>
            <a:ext cx="5149516" cy="38621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>
            <a:extLst>
              <a:ext uri="{FF2B5EF4-FFF2-40B4-BE49-F238E27FC236}">
                <a16:creationId xmlns:a16="http://schemas.microsoft.com/office/drawing/2014/main" id="{724341EF-9290-CB4A-0E0E-D43F2FB1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13666" name="Picture 2" descr="C:\Users\pc\Desktop\t8rd4o.jpg">
            <a:extLst>
              <a:ext uri="{FF2B5EF4-FFF2-40B4-BE49-F238E27FC236}">
                <a16:creationId xmlns:a16="http://schemas.microsoft.com/office/drawing/2014/main" id="{34525E50-CDEF-CDA5-DB6C-DC602B7B6A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188" y="1557339"/>
            <a:ext cx="3968750" cy="2376487"/>
          </a:xfrm>
          <a:ln>
            <a:solidFill>
              <a:schemeClr val="accent5"/>
            </a:solidFill>
          </a:ln>
        </p:spPr>
      </p:pic>
      <p:pic>
        <p:nvPicPr>
          <p:cNvPr id="113667" name="Picture 3" descr="C:\Users\pc\Desktop\IMG_9180.JPG">
            <a:extLst>
              <a:ext uri="{FF2B5EF4-FFF2-40B4-BE49-F238E27FC236}">
                <a16:creationId xmlns:a16="http://schemas.microsoft.com/office/drawing/2014/main" id="{D59C598E-B274-13E1-BC06-C9737317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3860801"/>
            <a:ext cx="3810000" cy="25431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>
            <a:extLst>
              <a:ext uri="{FF2B5EF4-FFF2-40B4-BE49-F238E27FC236}">
                <a16:creationId xmlns:a16="http://schemas.microsoft.com/office/drawing/2014/main" id="{639ED523-CFCF-2949-B208-507349B1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pl-PL" altLang="pl-PL" dirty="0">
                <a:solidFill>
                  <a:schemeClr val="accent1">
                    <a:satMod val="150000"/>
                  </a:schemeClr>
                </a:solidFill>
              </a:rPr>
              <a:t>ZASADY CZYTANIA ETYKIET PRODUKTÓW</a:t>
            </a:r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id="{62A17926-1409-D2D2-9D45-4AACC170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None/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Większe bezpieczeństwo: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krótsza lista składników,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mniej „E”*,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nazwa niebudząca wątpliwości.</a:t>
            </a:r>
          </a:p>
          <a:p>
            <a:pPr marL="109537" indent="0">
              <a:spcBef>
                <a:spcPts val="0"/>
              </a:spcBef>
              <a:buNone/>
              <a:defRPr/>
            </a:pP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>
              <a:spcBef>
                <a:spcPts val="0"/>
              </a:spcBef>
              <a:buNone/>
              <a:defRPr/>
            </a:pP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Opakowanie może wprowadzać w błąd!</a:t>
            </a:r>
          </a:p>
        </p:txBody>
      </p:sp>
    </p:spTree>
    <p:extLst>
      <p:ext uri="{BB962C8B-B14F-4D97-AF65-F5344CB8AC3E}">
        <p14:creationId xmlns:p14="http://schemas.microsoft.com/office/powerpoint/2010/main" val="203310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>
            <a:extLst>
              <a:ext uri="{FF2B5EF4-FFF2-40B4-BE49-F238E27FC236}">
                <a16:creationId xmlns:a16="http://schemas.microsoft.com/office/drawing/2014/main" id="{49937486-206A-5675-B70A-3DA1F383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endParaRPr lang="pl-PL" altLang="pl-PL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EEC594CF-5155-4333-8F10-04DFEE34B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48790"/>
            <a:ext cx="10657848" cy="5852009"/>
          </a:xfrm>
          <a:noFill/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2831A95D-5A9F-EBE0-3767-BB7A2AB68DF5}"/>
              </a:ext>
            </a:extLst>
          </p:cNvPr>
          <p:cNvSpPr/>
          <p:nvPr/>
        </p:nvSpPr>
        <p:spPr>
          <a:xfrm>
            <a:off x="1848477" y="2271712"/>
            <a:ext cx="12239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E29CE4D-33BC-B797-C79C-6A2DC01D7364}"/>
              </a:ext>
            </a:extLst>
          </p:cNvPr>
          <p:cNvSpPr/>
          <p:nvPr/>
        </p:nvSpPr>
        <p:spPr>
          <a:xfrm>
            <a:off x="1883568" y="3105149"/>
            <a:ext cx="12239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5A24AE54-BA91-50B7-05AB-B175835C7ABD}"/>
              </a:ext>
            </a:extLst>
          </p:cNvPr>
          <p:cNvSpPr/>
          <p:nvPr/>
        </p:nvSpPr>
        <p:spPr>
          <a:xfrm>
            <a:off x="7176809" y="2825863"/>
            <a:ext cx="1223964" cy="500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A45C880A-10C6-77BD-1B32-5C55445A9116}"/>
              </a:ext>
            </a:extLst>
          </p:cNvPr>
          <p:cNvSpPr/>
          <p:nvPr/>
        </p:nvSpPr>
        <p:spPr>
          <a:xfrm>
            <a:off x="7394240" y="1694171"/>
            <a:ext cx="935038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B9C5A19-9BDB-831C-1483-1CAFC86B9ACA}"/>
              </a:ext>
            </a:extLst>
          </p:cNvPr>
          <p:cNvSpPr/>
          <p:nvPr/>
        </p:nvSpPr>
        <p:spPr>
          <a:xfrm>
            <a:off x="9355755" y="2713922"/>
            <a:ext cx="1530417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65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CBCC86F7-3A66-3D03-6043-2E29AFD7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7" y="283633"/>
            <a:ext cx="10252075" cy="1326092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Każdy jest na jakiejś diecie…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CF15B8BE-04CD-041B-BC62-8A1FB5621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5001" y="1465346"/>
            <a:ext cx="3961998" cy="4983211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19E8FB92-BE54-A328-F943-16407E16D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16" y="404261"/>
            <a:ext cx="11098347" cy="5775158"/>
          </a:xfrm>
          <a:noFill/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4EE9794E-74F8-B0E9-4CD0-11F63F58BF4F}"/>
              </a:ext>
            </a:extLst>
          </p:cNvPr>
          <p:cNvSpPr/>
          <p:nvPr/>
        </p:nvSpPr>
        <p:spPr>
          <a:xfrm>
            <a:off x="683394" y="924025"/>
            <a:ext cx="664143" cy="625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0A87BF1-EBB2-19CB-7A34-D97991A3F854}"/>
              </a:ext>
            </a:extLst>
          </p:cNvPr>
          <p:cNvSpPr/>
          <p:nvPr/>
        </p:nvSpPr>
        <p:spPr>
          <a:xfrm>
            <a:off x="8219975" y="2762450"/>
            <a:ext cx="580942" cy="40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80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25E43CB-4A12-D6AF-0DE9-4D53A39F4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46" y="484958"/>
            <a:ext cx="11095690" cy="5607868"/>
          </a:xfrm>
          <a:noFill/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4DFBCB06-D939-AED1-BBFC-91F57EAB9D33}"/>
              </a:ext>
            </a:extLst>
          </p:cNvPr>
          <p:cNvSpPr/>
          <p:nvPr/>
        </p:nvSpPr>
        <p:spPr>
          <a:xfrm>
            <a:off x="1434163" y="2075606"/>
            <a:ext cx="635203" cy="342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0D94600A-85AC-65FE-B9DC-4C08AE77D255}"/>
              </a:ext>
            </a:extLst>
          </p:cNvPr>
          <p:cNvSpPr/>
          <p:nvPr/>
        </p:nvSpPr>
        <p:spPr>
          <a:xfrm>
            <a:off x="1347537" y="4350618"/>
            <a:ext cx="596784" cy="280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9CE401-2ECD-5BAB-A0BD-B653D19F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48" y="2871877"/>
            <a:ext cx="670618" cy="3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4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>
            <a:extLst>
              <a:ext uri="{FF2B5EF4-FFF2-40B4-BE49-F238E27FC236}">
                <a16:creationId xmlns:a16="http://schemas.microsoft.com/office/drawing/2014/main" id="{1782D329-1480-6845-5ED3-AFB4469343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056" y="598813"/>
            <a:ext cx="11238904" cy="5515911"/>
          </a:xfrm>
          <a:noFill/>
        </p:spPr>
      </p:pic>
    </p:spTree>
    <p:extLst>
      <p:ext uri="{BB962C8B-B14F-4D97-AF65-F5344CB8AC3E}">
        <p14:creationId xmlns:p14="http://schemas.microsoft.com/office/powerpoint/2010/main" val="1277830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>
            <a:extLst>
              <a:ext uri="{FF2B5EF4-FFF2-40B4-BE49-F238E27FC236}">
                <a16:creationId xmlns:a16="http://schemas.microsoft.com/office/drawing/2014/main" id="{25279DB3-E4C8-7E55-9890-45165AB43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91" y="319721"/>
            <a:ext cx="11331418" cy="5621789"/>
          </a:xfrm>
          <a:noFill/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5EF4B40F-9B75-AD40-B6F0-D65491ED9A74}"/>
              </a:ext>
            </a:extLst>
          </p:cNvPr>
          <p:cNvSpPr/>
          <p:nvPr/>
        </p:nvSpPr>
        <p:spPr>
          <a:xfrm>
            <a:off x="991401" y="1799924"/>
            <a:ext cx="721895" cy="47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165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PODSUMOWANIE</a:t>
            </a: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Zmień nawyki żywieniowe na stałe</a:t>
            </a:r>
          </a:p>
          <a:p>
            <a:pPr eaLnBrk="1" hangingPunct="1"/>
            <a:r>
              <a:rPr lang="pl-PL"/>
              <a:t>Ogranicz cukier</a:t>
            </a:r>
          </a:p>
          <a:p>
            <a:pPr eaLnBrk="1" hangingPunct="1"/>
            <a:r>
              <a:rPr lang="pl-PL"/>
              <a:t>Czytaj etykiety</a:t>
            </a:r>
          </a:p>
          <a:p>
            <a:pPr eaLnBrk="1" hangingPunct="1"/>
            <a:r>
              <a:rPr lang="pl-PL"/>
              <a:t>Staraj się utrzymać prawidłową masę ciała</a:t>
            </a:r>
          </a:p>
          <a:p>
            <a:pPr eaLnBrk="1" hangingPunct="1"/>
            <a:r>
              <a:rPr lang="pl-PL"/>
              <a:t>Nie stosuj głodówek i restrykcyjnych diet</a:t>
            </a:r>
          </a:p>
          <a:p>
            <a:pPr eaLnBrk="1" hangingPunct="1"/>
            <a:endParaRPr 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EA1D0-BDAB-0586-03E3-E5B6613EA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219941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id="{2BAB4D67-C1D7-27D2-5D08-9CCEB0BB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2" y="275695"/>
            <a:ext cx="10252075" cy="1326092"/>
          </a:xfrm>
        </p:spPr>
        <p:txBody>
          <a:bodyPr/>
          <a:lstStyle/>
          <a:p>
            <a:r>
              <a:rPr lang="pl-PL" altLang="pl-PL" dirty="0"/>
              <a:t>Schudnąć? Ale jak…?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B6914A7E-EC11-22AB-29A6-0D2026FF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28" y="1601787"/>
            <a:ext cx="4930835" cy="47976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9BA53FF6-67AD-86F5-98A8-D2A9594D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91" y="228601"/>
            <a:ext cx="971752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ODCHUDZANIE? TAK!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A5D6AAC-CD52-5152-3407-333EB2CD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38" y="1217614"/>
            <a:ext cx="10674449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b="1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W JAKI SPOSÓB?</a:t>
            </a:r>
          </a:p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BEZPIECZNIE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Wizyta u dietetyka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Założyć realny cel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Nie stosować „diet cud”</a:t>
            </a:r>
          </a:p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SMACZNIE</a:t>
            </a:r>
          </a:p>
          <a:p>
            <a:pPr marL="341313" indent="-33972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l-PL" sz="2900" dirty="0">
                <a:solidFill>
                  <a:srgbClr val="000000"/>
                </a:solidFill>
                <a:latin typeface="Tw Cen MT" pitchFamily="32" charset="0"/>
                <a:ea typeface="Microsoft YaHei" charset="-122"/>
              </a:rPr>
              <a:t>zmiany nawyków żywieniowych mają być na stałe, więc żywienie nie może być monotonne</a:t>
            </a:r>
          </a:p>
          <a:p>
            <a:pPr marL="342900" indent="-338138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pl-PL" sz="2900" dirty="0">
              <a:solidFill>
                <a:srgbClr val="000000"/>
              </a:solidFill>
              <a:latin typeface="Tw Cen MT" pitchFamily="32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0E235C21-1046-8BE2-F791-EC88FB27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80976"/>
            <a:ext cx="8151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2B32D67C-890B-A826-D6D7-58171CA8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5" y="1549793"/>
            <a:ext cx="10514739" cy="37584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A3379E79-0486-2AF2-382F-328A256D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73" y="635792"/>
            <a:ext cx="10058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4400" dirty="0">
                <a:solidFill>
                  <a:schemeClr val="accent1"/>
                </a:solidFill>
                <a:latin typeface="Tw Cen MT" panose="020B0602020104020603" pitchFamily="34" charset="-18"/>
                <a:ea typeface="Microsoft YaHei" panose="020B0503020204020204" pitchFamily="34" charset="-122"/>
              </a:rPr>
              <a:t>UJEMNY BILANS ENERGETYCZNY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FF905C6B-29EC-2B93-F901-35E88AF8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060576"/>
            <a:ext cx="5524500" cy="3667125"/>
          </a:xfrm>
          <a:prstGeom prst="rect">
            <a:avLst/>
          </a:prstGeom>
          <a:noFill/>
          <a:ln w="9360" cap="sq">
            <a:solidFill>
              <a:srgbClr val="AAE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71183408-9040-46DE-4B5F-E41ADC95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altLang="pl-PL" dirty="0">
                <a:solidFill>
                  <a:schemeClr val="accent1">
                    <a:satMod val="150000"/>
                  </a:schemeClr>
                </a:solidFill>
              </a:rPr>
              <a:t>ILOŚĆ</a:t>
            </a:r>
          </a:p>
        </p:txBody>
      </p:sp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id="{440D84BA-B6F7-F9AB-1556-C7F9C6BD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Nie wszystko trzeba ważyć</a:t>
            </a:r>
          </a:p>
          <a:p>
            <a:pPr eaLnBrk="1" hangingPunct="1"/>
            <a:r>
              <a:rPr lang="pl-PL" altLang="pl-PL"/>
              <a:t>Metoda obrazkowa</a:t>
            </a:r>
          </a:p>
          <a:p>
            <a:pPr eaLnBrk="1" hangingPunct="1"/>
            <a:r>
              <a:rPr lang="pl-PL" altLang="pl-PL"/>
              <a:t>Plansze edukacyjne</a:t>
            </a:r>
          </a:p>
          <a:p>
            <a:pPr eaLnBrk="1" hangingPunct="1"/>
            <a:r>
              <a:rPr lang="pl-PL" altLang="pl-PL"/>
              <a:t>Album produktów</a:t>
            </a:r>
          </a:p>
        </p:txBody>
      </p:sp>
      <p:pic>
        <p:nvPicPr>
          <p:cNvPr id="22532" name="Obraz 3">
            <a:extLst>
              <a:ext uri="{FF2B5EF4-FFF2-40B4-BE49-F238E27FC236}">
                <a16:creationId xmlns:a16="http://schemas.microsoft.com/office/drawing/2014/main" id="{64702BA0-0DA1-64DD-CCD2-ACF960935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3500"/>
            <a:ext cx="2788118" cy="3302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90B147EF-8F07-50EB-EA4F-17C71B33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>
              <a:defRPr/>
            </a:pPr>
            <a:r>
              <a:rPr lang="pl-PL" sz="4000" dirty="0">
                <a:solidFill>
                  <a:schemeClr val="accent1">
                    <a:satMod val="150000"/>
                  </a:schemeClr>
                </a:solidFill>
              </a:rPr>
              <a:t>SKŁAD DIETY</a:t>
            </a:r>
          </a:p>
        </p:txBody>
      </p:sp>
      <p:pic>
        <p:nvPicPr>
          <p:cNvPr id="35843" name="Picture 2" descr="C:\Users\pc\Desktop\miarka.png">
            <a:extLst>
              <a:ext uri="{FF2B5EF4-FFF2-40B4-BE49-F238E27FC236}">
                <a16:creationId xmlns:a16="http://schemas.microsoft.com/office/drawing/2014/main" id="{993D009E-B80E-5D63-2011-FEEF34C21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374" y="1538004"/>
            <a:ext cx="6481011" cy="485747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</TotalTime>
  <Words>389</Words>
  <Application>Microsoft Office PowerPoint</Application>
  <PresentationFormat>Panoramiczny</PresentationFormat>
  <Paragraphs>97</Paragraphs>
  <Slides>35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Tw Cen MT</vt:lpstr>
      <vt:lpstr>Tw Cen MT Condensed</vt:lpstr>
      <vt:lpstr>Wingdings 2</vt:lpstr>
      <vt:lpstr>Wingdings 3</vt:lpstr>
      <vt:lpstr>Integralny</vt:lpstr>
      <vt:lpstr>Dieta, którą polubisz   dieta czy zmiana nawyków? O co naprawdę chodzi w leczeniu otyłości?</vt:lpstr>
      <vt:lpstr>Prezentacja programu PowerPoint</vt:lpstr>
      <vt:lpstr>Każdy jest na jakiejś diecie…</vt:lpstr>
      <vt:lpstr>Schudnąć? Ale jak…?</vt:lpstr>
      <vt:lpstr>Prezentacja programu PowerPoint</vt:lpstr>
      <vt:lpstr>Prezentacja programu PowerPoint</vt:lpstr>
      <vt:lpstr>Prezentacja programu PowerPoint</vt:lpstr>
      <vt:lpstr>ILOŚĆ</vt:lpstr>
      <vt:lpstr>SKŁAD DIETY</vt:lpstr>
      <vt:lpstr>www.livestrong.com</vt:lpstr>
      <vt:lpstr>Prezentacja programu PowerPoint</vt:lpstr>
      <vt:lpstr>JAKOŚĆ</vt:lpstr>
      <vt:lpstr>Prezentacja programu PowerPoint</vt:lpstr>
      <vt:lpstr>ZMIANY DIETETYCZNE W ŻYCIU</vt:lpstr>
      <vt:lpstr>ZMIANY DIETETYCZNE W ŻYCIU</vt:lpstr>
      <vt:lpstr>ZMIANY DIETETYCZNE W ŻYCIU</vt:lpstr>
      <vt:lpstr>ZMIANY DIETETYCZNE W ŻYCIU</vt:lpstr>
      <vt:lpstr>ZMIANY DIETETYCZNE W ŻYCIU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ESTETYKA POSIŁKÓW</vt:lpstr>
      <vt:lpstr>Prezentacja programu PowerPoint</vt:lpstr>
      <vt:lpstr>Prezentacja programu PowerPoint</vt:lpstr>
      <vt:lpstr>ZASADY CZYTANIA ETYKIET PRODUKTÓW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kobiety! Jak się ogarnąć?</dc:title>
  <dc:creator>Katarzyna Lokiec</dc:creator>
  <cp:lastModifiedBy>Katarzyna Łokieć</cp:lastModifiedBy>
  <cp:revision>22</cp:revision>
  <dcterms:created xsi:type="dcterms:W3CDTF">2023-03-04T14:38:16Z</dcterms:created>
  <dcterms:modified xsi:type="dcterms:W3CDTF">2023-08-26T19:09:56Z</dcterms:modified>
</cp:coreProperties>
</file>